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0"/>
  </p:notesMasterIdLst>
  <p:sldIdLst>
    <p:sldId id="256" r:id="rId2"/>
    <p:sldId id="257" r:id="rId3"/>
    <p:sldId id="258" r:id="rId4"/>
    <p:sldId id="261" r:id="rId5"/>
    <p:sldId id="262" r:id="rId6"/>
    <p:sldId id="259" r:id="rId7"/>
    <p:sldId id="260" r:id="rId8"/>
    <p:sldId id="263" r:id="rId9"/>
    <p:sldId id="264" r:id="rId10"/>
    <p:sldId id="286" r:id="rId11"/>
    <p:sldId id="299" r:id="rId12"/>
    <p:sldId id="300" r:id="rId13"/>
    <p:sldId id="266" r:id="rId14"/>
    <p:sldId id="267" r:id="rId15"/>
    <p:sldId id="269" r:id="rId16"/>
    <p:sldId id="292" r:id="rId17"/>
    <p:sldId id="268" r:id="rId18"/>
    <p:sldId id="270" r:id="rId19"/>
    <p:sldId id="271" r:id="rId20"/>
    <p:sldId id="272" r:id="rId21"/>
    <p:sldId id="273" r:id="rId22"/>
    <p:sldId id="274" r:id="rId23"/>
    <p:sldId id="275" r:id="rId24"/>
    <p:sldId id="276" r:id="rId25"/>
    <p:sldId id="277" r:id="rId26"/>
    <p:sldId id="289" r:id="rId27"/>
    <p:sldId id="278" r:id="rId28"/>
    <p:sldId id="285" r:id="rId29"/>
    <p:sldId id="279" r:id="rId30"/>
    <p:sldId id="280" r:id="rId31"/>
    <p:sldId id="295" r:id="rId32"/>
    <p:sldId id="281" r:id="rId33"/>
    <p:sldId id="282" r:id="rId34"/>
    <p:sldId id="283" r:id="rId35"/>
    <p:sldId id="290" r:id="rId36"/>
    <p:sldId id="293" r:id="rId37"/>
    <p:sldId id="298" r:id="rId38"/>
    <p:sldId id="2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54" d="100"/>
          <a:sy n="54" d="100"/>
        </p:scale>
        <p:origin x="-165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00A3E-5F86-4011-A7A8-B70D927DB367}" type="datetimeFigureOut">
              <a:rPr lang="en-US" smtClean="0"/>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D7637-F048-490E-A9B0-0362A33AAA7C}" type="slidenum">
              <a:rPr lang="en-US" smtClean="0"/>
              <a:t>‹#›</a:t>
            </a:fld>
            <a:endParaRPr lang="en-US"/>
          </a:p>
        </p:txBody>
      </p:sp>
    </p:spTree>
    <p:extLst>
      <p:ext uri="{BB962C8B-B14F-4D97-AF65-F5344CB8AC3E}">
        <p14:creationId xmlns:p14="http://schemas.microsoft.com/office/powerpoint/2010/main" val="369644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D7637-F048-490E-A9B0-0362A33AAA7C}" type="slidenum">
              <a:rPr lang="en-US" smtClean="0"/>
              <a:t>1</a:t>
            </a:fld>
            <a:endParaRPr lang="en-US"/>
          </a:p>
        </p:txBody>
      </p:sp>
    </p:spTree>
    <p:extLst>
      <p:ext uri="{BB962C8B-B14F-4D97-AF65-F5344CB8AC3E}">
        <p14:creationId xmlns:p14="http://schemas.microsoft.com/office/powerpoint/2010/main" val="283396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906387-D54A-4678-B13F-F1BBA2900332}"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0C9E-1449-4D4A-867E-0B26C4C88F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06387-D54A-4678-B13F-F1BBA2900332}"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0C9E-1449-4D4A-867E-0B26C4C88F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06387-D54A-4678-B13F-F1BBA2900332}"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0C9E-1449-4D4A-867E-0B26C4C88F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06387-D54A-4678-B13F-F1BBA2900332}"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0C9E-1449-4D4A-867E-0B26C4C88F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06387-D54A-4678-B13F-F1BBA2900332}"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70C9E-1449-4D4A-867E-0B26C4C88F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906387-D54A-4678-B13F-F1BBA2900332}"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70C9E-1449-4D4A-867E-0B26C4C88F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06387-D54A-4678-B13F-F1BBA2900332}" type="datetimeFigureOut">
              <a:rPr lang="en-US" smtClean="0"/>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70C9E-1449-4D4A-867E-0B26C4C88F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06387-D54A-4678-B13F-F1BBA2900332}" type="datetimeFigureOut">
              <a:rPr lang="en-US" smtClean="0"/>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70C9E-1449-4D4A-867E-0B26C4C88F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06387-D54A-4678-B13F-F1BBA2900332}" type="datetimeFigureOut">
              <a:rPr lang="en-US" smtClean="0"/>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70C9E-1449-4D4A-867E-0B26C4C88F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06387-D54A-4678-B13F-F1BBA2900332}"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70C9E-1449-4D4A-867E-0B26C4C88F3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906387-D54A-4678-B13F-F1BBA2900332}" type="datetimeFigureOut">
              <a:rPr lang="en-US" smtClean="0"/>
              <a:t>1/6/2016</a:t>
            </a:fld>
            <a:endParaRPr lang="en-US"/>
          </a:p>
        </p:txBody>
      </p:sp>
      <p:sp>
        <p:nvSpPr>
          <p:cNvPr id="9" name="Slide Number Placeholder 8"/>
          <p:cNvSpPr>
            <a:spLocks noGrp="1"/>
          </p:cNvSpPr>
          <p:nvPr>
            <p:ph type="sldNum" sz="quarter" idx="11"/>
          </p:nvPr>
        </p:nvSpPr>
        <p:spPr/>
        <p:txBody>
          <a:bodyPr/>
          <a:lstStyle/>
          <a:p>
            <a:fld id="{70C70C9E-1449-4D4A-867E-0B26C4C88F3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0C70C9E-1449-4D4A-867E-0B26C4C88F3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6906387-D54A-4678-B13F-F1BBA2900332}" type="datetimeFigureOut">
              <a:rPr lang="en-US" smtClean="0"/>
              <a:t>1/6/2016</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pKyIw9fs8T4"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grammar.about.com/od/pq/g/proverbterm.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grammar.about.com/od/ab/g/argmterm.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grammar.about.com/od/mo/g/oratorterm.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rammar.about.com/" TargetMode="External"/><Relationship Id="rId2" Type="http://schemas.openxmlformats.org/officeDocument/2006/relationships/hyperlink" Target="http://owl.english.purdue.edu/owl/resource/623/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Speech Essentials</a:t>
            </a:r>
            <a:endParaRPr lang="en-US" dirty="0"/>
          </a:p>
        </p:txBody>
      </p:sp>
      <p:sp>
        <p:nvSpPr>
          <p:cNvPr id="3" name="Subtitle 2"/>
          <p:cNvSpPr>
            <a:spLocks noGrp="1"/>
          </p:cNvSpPr>
          <p:nvPr>
            <p:ph type="subTitle" idx="1"/>
          </p:nvPr>
        </p:nvSpPr>
        <p:spPr/>
        <p:txBody>
          <a:bodyPr/>
          <a:lstStyle/>
          <a:p>
            <a:r>
              <a:rPr lang="en-US" dirty="0" smtClean="0"/>
              <a:t>Things one needs to know for giving an awesome speech and getting a high EOC score!</a:t>
            </a:r>
            <a:endParaRPr lang="en-US" dirty="0"/>
          </a:p>
        </p:txBody>
      </p:sp>
    </p:spTree>
    <p:extLst>
      <p:ext uri="{BB962C8B-B14F-4D97-AF65-F5344CB8AC3E}">
        <p14:creationId xmlns:p14="http://schemas.microsoft.com/office/powerpoint/2010/main" val="4096877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ctrTitle" idx="4294967295"/>
          </p:nvPr>
        </p:nvSpPr>
        <p:spPr bwMode="auto">
          <a:xfrm>
            <a:off x="685800" y="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effectLst/>
              </a:rPr>
              <a:t>RHETORIC 101</a:t>
            </a:r>
          </a:p>
        </p:txBody>
      </p:sp>
      <p:sp>
        <p:nvSpPr>
          <p:cNvPr id="16387" name="Text Box 3"/>
          <p:cNvSpPr txBox="1">
            <a:spLocks noChangeArrowheads="1"/>
          </p:cNvSpPr>
          <p:nvPr/>
        </p:nvSpPr>
        <p:spPr bwMode="auto">
          <a:xfrm>
            <a:off x="1371600" y="1600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2000"/>
              </a:spcBef>
              <a:buFont typeface="Calisto MT" pitchFamily="18" charset="0"/>
              <a:buChar char="•"/>
              <a:defRPr sz="2400">
                <a:solidFill>
                  <a:schemeClr val="bg2"/>
                </a:solidFill>
                <a:latin typeface="Calisto MT" pitchFamily="18" charset="0"/>
                <a:ea typeface="ＭＳ Ｐゴシック" pitchFamily="-65" charset="-128"/>
              </a:defRPr>
            </a:lvl1pPr>
            <a:lvl2pPr marL="742950" indent="-285750" eaLnBrk="0" hangingPunct="0">
              <a:spcBef>
                <a:spcPts val="600"/>
              </a:spcBef>
              <a:buClr>
                <a:srgbClr val="858585"/>
              </a:buClr>
              <a:buFont typeface="Calisto MT" pitchFamily="18" charset="0"/>
              <a:buChar char="•"/>
              <a:defRPr sz="2200">
                <a:solidFill>
                  <a:schemeClr val="bg2"/>
                </a:solidFill>
                <a:latin typeface="Calisto MT" pitchFamily="18" charset="0"/>
                <a:ea typeface="ＭＳ Ｐゴシック" pitchFamily="-65" charset="-128"/>
              </a:defRPr>
            </a:lvl2pPr>
            <a:lvl3pPr marL="1143000" indent="-228600" eaLnBrk="0" hangingPunct="0">
              <a:spcBef>
                <a:spcPts val="600"/>
              </a:spcBef>
              <a:buFont typeface="Calisto MT" pitchFamily="18" charset="0"/>
              <a:buChar char="•"/>
              <a:defRPr sz="2000">
                <a:solidFill>
                  <a:schemeClr val="bg2"/>
                </a:solidFill>
                <a:latin typeface="Calisto MT" pitchFamily="18" charset="0"/>
                <a:ea typeface="ＭＳ Ｐゴシック" pitchFamily="-65" charset="-128"/>
              </a:defRPr>
            </a:lvl3pPr>
            <a:lvl4pPr marL="1600200" indent="-228600" eaLnBrk="0" hangingPunct="0">
              <a:spcBef>
                <a:spcPts val="600"/>
              </a:spcBef>
              <a:buClr>
                <a:srgbClr val="858585"/>
              </a:buClr>
              <a:buFont typeface="Calisto MT" pitchFamily="18" charset="0"/>
              <a:buChar char="•"/>
              <a:defRPr>
                <a:solidFill>
                  <a:schemeClr val="bg2"/>
                </a:solidFill>
                <a:latin typeface="Calisto MT" pitchFamily="18" charset="0"/>
                <a:ea typeface="ＭＳ Ｐゴシック" pitchFamily="-65" charset="-128"/>
              </a:defRPr>
            </a:lvl4pPr>
            <a:lvl5pPr marL="2057400" indent="-228600" eaLnBrk="0" hangingPunct="0">
              <a:spcBef>
                <a:spcPts val="600"/>
              </a:spcBef>
              <a:buFont typeface="Calisto MT" pitchFamily="18" charset="0"/>
              <a:buChar char="•"/>
              <a:defRPr>
                <a:solidFill>
                  <a:schemeClr val="bg2"/>
                </a:solidFill>
                <a:latin typeface="Calisto MT" pitchFamily="18" charset="0"/>
                <a:ea typeface="ＭＳ Ｐゴシック" pitchFamily="-65" charset="-128"/>
              </a:defRPr>
            </a:lvl5pPr>
            <a:lvl6pPr marL="2514600" indent="-2286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6pPr>
            <a:lvl7pPr marL="2971800" indent="-2286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7pPr>
            <a:lvl8pPr marL="3429000" indent="-2286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8pPr>
            <a:lvl9pPr marL="3886200" indent="-2286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9pPr>
          </a:lstStyle>
          <a:p>
            <a:pPr defTabSz="914400" eaLnBrk="1" hangingPunct="1">
              <a:spcBef>
                <a:spcPct val="50000"/>
              </a:spcBef>
              <a:buFontTx/>
              <a:buNone/>
            </a:pPr>
            <a:endParaRPr lang="en-US" altLang="en-US" sz="1800">
              <a:solidFill>
                <a:schemeClr val="tx1"/>
              </a:solidFill>
              <a:latin typeface="Arial" charset="0"/>
            </a:endParaRPr>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600200"/>
            <a:ext cx="73533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423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500"/>
            <a:ext cx="8686800" cy="1282700"/>
          </a:xfrm>
        </p:spPr>
        <p:txBody>
          <a:bodyPr/>
          <a:lstStyle/>
          <a:p>
            <a:pPr>
              <a:defRPr/>
            </a:pPr>
            <a:r>
              <a:rPr lang="en-US" b="1" dirty="0" smtClean="0"/>
              <a:t>The rhetoric of today</a:t>
            </a:r>
            <a:endParaRPr lang="en-US" b="1" dirty="0"/>
          </a:p>
        </p:txBody>
      </p:sp>
      <p:sp>
        <p:nvSpPr>
          <p:cNvPr id="17411" name="TextBox 2"/>
          <p:cNvSpPr txBox="1">
            <a:spLocks noChangeArrowheads="1"/>
          </p:cNvSpPr>
          <p:nvPr/>
        </p:nvSpPr>
        <p:spPr bwMode="auto">
          <a:xfrm>
            <a:off x="806450" y="2276475"/>
            <a:ext cx="76200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Font typeface="Calisto MT" pitchFamily="18" charset="0"/>
              <a:buChar char="•"/>
              <a:defRPr sz="2400">
                <a:solidFill>
                  <a:schemeClr val="bg2"/>
                </a:solidFill>
                <a:latin typeface="Calisto MT" pitchFamily="18" charset="0"/>
                <a:ea typeface="ＭＳ Ｐゴシック" pitchFamily="-65" charset="-128"/>
              </a:defRPr>
            </a:lvl1pPr>
            <a:lvl2pPr marL="742950" indent="-285750" eaLnBrk="0" hangingPunct="0">
              <a:spcBef>
                <a:spcPts val="600"/>
              </a:spcBef>
              <a:buClr>
                <a:srgbClr val="858585"/>
              </a:buClr>
              <a:buFont typeface="Calisto MT" pitchFamily="18" charset="0"/>
              <a:buChar char="•"/>
              <a:defRPr sz="2200">
                <a:solidFill>
                  <a:schemeClr val="bg2"/>
                </a:solidFill>
                <a:latin typeface="Calisto MT" pitchFamily="18" charset="0"/>
                <a:ea typeface="ＭＳ Ｐゴシック" pitchFamily="-65" charset="-128"/>
              </a:defRPr>
            </a:lvl2pPr>
            <a:lvl3pPr marL="1143000" indent="-228600" eaLnBrk="0" hangingPunct="0">
              <a:spcBef>
                <a:spcPts val="600"/>
              </a:spcBef>
              <a:buFont typeface="Calisto MT" pitchFamily="18" charset="0"/>
              <a:buChar char="•"/>
              <a:defRPr sz="2000">
                <a:solidFill>
                  <a:schemeClr val="bg2"/>
                </a:solidFill>
                <a:latin typeface="Calisto MT" pitchFamily="18" charset="0"/>
                <a:ea typeface="ＭＳ Ｐゴシック" pitchFamily="-65" charset="-128"/>
              </a:defRPr>
            </a:lvl3pPr>
            <a:lvl4pPr marL="1600200" indent="-228600" eaLnBrk="0" hangingPunct="0">
              <a:spcBef>
                <a:spcPts val="600"/>
              </a:spcBef>
              <a:buClr>
                <a:srgbClr val="858585"/>
              </a:buClr>
              <a:buFont typeface="Calisto MT" pitchFamily="18" charset="0"/>
              <a:buChar char="•"/>
              <a:defRPr>
                <a:solidFill>
                  <a:schemeClr val="bg2"/>
                </a:solidFill>
                <a:latin typeface="Calisto MT" pitchFamily="18" charset="0"/>
                <a:ea typeface="ＭＳ Ｐゴシック" pitchFamily="-65" charset="-128"/>
              </a:defRPr>
            </a:lvl4pPr>
            <a:lvl5pPr marL="2057400" indent="-228600" eaLnBrk="0" hangingPunct="0">
              <a:spcBef>
                <a:spcPts val="600"/>
              </a:spcBef>
              <a:buFont typeface="Calisto MT" pitchFamily="18" charset="0"/>
              <a:buChar char="•"/>
              <a:defRPr>
                <a:solidFill>
                  <a:schemeClr val="bg2"/>
                </a:solidFill>
                <a:latin typeface="Calisto MT" pitchFamily="18" charset="0"/>
                <a:ea typeface="ＭＳ Ｐゴシック" pitchFamily="-65" charset="-128"/>
              </a:defRPr>
            </a:lvl5pPr>
            <a:lvl6pPr marL="25146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6pPr>
            <a:lvl7pPr marL="29718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7pPr>
            <a:lvl8pPr marL="34290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8pPr>
            <a:lvl9pPr marL="38862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9pPr>
          </a:lstStyle>
          <a:p>
            <a:pPr algn="ctr" eaLnBrk="1" hangingPunct="1">
              <a:spcBef>
                <a:spcPct val="0"/>
              </a:spcBef>
              <a:buFontTx/>
              <a:buNone/>
            </a:pPr>
            <a:r>
              <a:rPr lang="en-US" altLang="en-US" sz="3200">
                <a:solidFill>
                  <a:schemeClr val="tx1"/>
                </a:solidFill>
                <a:latin typeface="Arial" charset="0"/>
                <a:hlinkClick r:id="rId2"/>
              </a:rPr>
              <a:t>http://www.youtube.com/watch?v=pKyIw9fs8T4</a:t>
            </a:r>
            <a:endParaRPr lang="en-US" altLang="en-US" sz="3200">
              <a:solidFill>
                <a:schemeClr val="tx1"/>
              </a:solidFill>
              <a:latin typeface="Arial" charset="0"/>
            </a:endParaRPr>
          </a:p>
          <a:p>
            <a:pPr algn="ctr" eaLnBrk="1" hangingPunct="1">
              <a:spcBef>
                <a:spcPct val="0"/>
              </a:spcBef>
              <a:buFontTx/>
              <a:buNone/>
            </a:pPr>
            <a:endParaRPr lang="en-US" altLang="en-US" sz="3200">
              <a:solidFill>
                <a:schemeClr val="tx1"/>
              </a:solidFill>
              <a:latin typeface="Arial" charset="0"/>
            </a:endParaRPr>
          </a:p>
          <a:p>
            <a:pPr algn="ctr" eaLnBrk="1" hangingPunct="1">
              <a:spcBef>
                <a:spcPct val="0"/>
              </a:spcBef>
              <a:buFontTx/>
              <a:buNone/>
            </a:pPr>
            <a:r>
              <a:rPr lang="en-US" altLang="en-US" sz="3200">
                <a:solidFill>
                  <a:schemeClr val="tx1"/>
                </a:solidFill>
                <a:latin typeface="Arial" charset="0"/>
              </a:rPr>
              <a:t>“</a:t>
            </a:r>
            <a:r>
              <a:rPr lang="en-US" altLang="en-US" sz="3200" b="1">
                <a:solidFill>
                  <a:schemeClr val="tx1"/>
                </a:solidFill>
                <a:latin typeface="Arial" charset="0"/>
              </a:rPr>
              <a:t>Totally Like Whatever” by Taylor Mali</a:t>
            </a:r>
          </a:p>
          <a:p>
            <a:pPr algn="ctr" eaLnBrk="1" hangingPunct="1">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878760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76200"/>
            <a:ext cx="7583487" cy="3311525"/>
          </a:xfrm>
        </p:spPr>
        <p:txBody>
          <a:bodyPr/>
          <a:lstStyle/>
          <a:p>
            <a:pPr>
              <a:defRPr/>
            </a:pPr>
            <a:r>
              <a:rPr lang="en-US" sz="3600" b="1" dirty="0" smtClean="0"/>
              <a:t>Rhetoric =</a:t>
            </a:r>
            <a:r>
              <a:rPr lang="en-US" sz="3600" dirty="0" smtClean="0"/>
              <a:t/>
            </a:r>
            <a:br>
              <a:rPr lang="en-US" sz="3600" dirty="0" smtClean="0"/>
            </a:br>
            <a:r>
              <a:rPr lang="en-US" sz="3600" dirty="0" smtClean="0"/>
              <a:t>The manipulation of language for an intended effect</a:t>
            </a:r>
            <a:endParaRPr lang="en-US" sz="3600" dirty="0"/>
          </a:p>
        </p:txBody>
      </p:sp>
      <p:sp>
        <p:nvSpPr>
          <p:cNvPr id="3" name="Subtitle 2"/>
          <p:cNvSpPr>
            <a:spLocks noGrp="1"/>
          </p:cNvSpPr>
          <p:nvPr>
            <p:ph type="subTitle" idx="1"/>
          </p:nvPr>
        </p:nvSpPr>
        <p:spPr>
          <a:xfrm>
            <a:off x="779463" y="3478213"/>
            <a:ext cx="7583487" cy="3379787"/>
          </a:xfrm>
        </p:spPr>
        <p:txBody>
          <a:bodyPr>
            <a:normAutofit fontScale="92500" lnSpcReduction="20000"/>
          </a:bodyPr>
          <a:lstStyle/>
          <a:p>
            <a:pPr marL="285750" indent="-285750">
              <a:lnSpc>
                <a:spcPct val="110000"/>
              </a:lnSpc>
              <a:spcBef>
                <a:spcPts val="0"/>
              </a:spcBef>
              <a:buFont typeface="Wingdings" pitchFamily="2" charset="2"/>
              <a:buChar char="v"/>
              <a:defRPr/>
            </a:pPr>
            <a:r>
              <a:rPr lang="en-US" b="1" dirty="0" smtClean="0"/>
              <a:t>Political Speeches</a:t>
            </a:r>
          </a:p>
          <a:p>
            <a:pPr marL="285750" indent="-285750">
              <a:lnSpc>
                <a:spcPct val="110000"/>
              </a:lnSpc>
              <a:spcBef>
                <a:spcPts val="0"/>
              </a:spcBef>
              <a:buFont typeface="Wingdings" pitchFamily="2" charset="2"/>
              <a:buChar char="v"/>
              <a:defRPr/>
            </a:pPr>
            <a:r>
              <a:rPr lang="en-US" b="1" dirty="0" smtClean="0"/>
              <a:t>Love letters</a:t>
            </a:r>
          </a:p>
          <a:p>
            <a:pPr marL="285750" indent="-285750">
              <a:lnSpc>
                <a:spcPct val="110000"/>
              </a:lnSpc>
              <a:spcBef>
                <a:spcPts val="0"/>
              </a:spcBef>
              <a:buFont typeface="Wingdings" pitchFamily="2" charset="2"/>
              <a:buChar char="v"/>
              <a:defRPr/>
            </a:pPr>
            <a:r>
              <a:rPr lang="en-US" b="1" dirty="0" smtClean="0"/>
              <a:t>Text messages</a:t>
            </a:r>
          </a:p>
          <a:p>
            <a:pPr marL="285750" indent="-285750">
              <a:lnSpc>
                <a:spcPct val="110000"/>
              </a:lnSpc>
              <a:spcBef>
                <a:spcPts val="0"/>
              </a:spcBef>
              <a:buFont typeface="Wingdings" pitchFamily="2" charset="2"/>
              <a:buChar char="v"/>
              <a:defRPr/>
            </a:pPr>
            <a:r>
              <a:rPr lang="en-US" b="1" dirty="0" smtClean="0"/>
              <a:t>Memoirs</a:t>
            </a:r>
          </a:p>
          <a:p>
            <a:pPr marL="285750" indent="-285750">
              <a:lnSpc>
                <a:spcPct val="110000"/>
              </a:lnSpc>
              <a:spcBef>
                <a:spcPts val="0"/>
              </a:spcBef>
              <a:buFont typeface="Wingdings" pitchFamily="2" charset="2"/>
              <a:buChar char="v"/>
              <a:defRPr/>
            </a:pPr>
            <a:r>
              <a:rPr lang="en-US" b="1" dirty="0" smtClean="0"/>
              <a:t>Literature</a:t>
            </a:r>
          </a:p>
          <a:p>
            <a:pPr marL="285750" indent="-285750">
              <a:lnSpc>
                <a:spcPct val="110000"/>
              </a:lnSpc>
              <a:spcBef>
                <a:spcPts val="0"/>
              </a:spcBef>
              <a:buFont typeface="Wingdings" pitchFamily="2" charset="2"/>
              <a:buChar char="v"/>
              <a:defRPr/>
            </a:pPr>
            <a:r>
              <a:rPr lang="en-US" b="1" dirty="0" smtClean="0"/>
              <a:t>Poetry </a:t>
            </a:r>
          </a:p>
          <a:p>
            <a:pPr marL="285750" indent="-285750">
              <a:lnSpc>
                <a:spcPct val="110000"/>
              </a:lnSpc>
              <a:spcBef>
                <a:spcPts val="0"/>
              </a:spcBef>
              <a:buFont typeface="Wingdings" pitchFamily="2" charset="2"/>
              <a:buChar char="v"/>
              <a:defRPr/>
            </a:pPr>
            <a:r>
              <a:rPr lang="en-US" b="1" dirty="0" smtClean="0"/>
              <a:t>Song lyrics</a:t>
            </a:r>
          </a:p>
          <a:p>
            <a:pPr marL="285750" indent="-285750">
              <a:lnSpc>
                <a:spcPct val="110000"/>
              </a:lnSpc>
              <a:spcBef>
                <a:spcPts val="0"/>
              </a:spcBef>
              <a:buFont typeface="Wingdings" pitchFamily="2" charset="2"/>
              <a:buChar char="v"/>
              <a:defRPr/>
            </a:pPr>
            <a:r>
              <a:rPr lang="en-US" b="1" dirty="0" smtClean="0"/>
              <a:t>Lectures </a:t>
            </a:r>
          </a:p>
          <a:p>
            <a:pPr marL="285750" indent="-285750">
              <a:lnSpc>
                <a:spcPct val="110000"/>
              </a:lnSpc>
              <a:spcBef>
                <a:spcPts val="0"/>
              </a:spcBef>
              <a:buFont typeface="Wingdings" pitchFamily="2" charset="2"/>
              <a:buChar char="v"/>
              <a:defRPr/>
            </a:pPr>
            <a:r>
              <a:rPr lang="en-US" b="1" dirty="0" smtClean="0"/>
              <a:t>Pamphlets</a:t>
            </a:r>
          </a:p>
          <a:p>
            <a:pPr marL="285750" indent="-285750">
              <a:lnSpc>
                <a:spcPct val="110000"/>
              </a:lnSpc>
              <a:spcBef>
                <a:spcPts val="0"/>
              </a:spcBef>
              <a:buFont typeface="Wingdings" pitchFamily="2" charset="2"/>
              <a:buChar char="v"/>
              <a:defRPr/>
            </a:pPr>
            <a:r>
              <a:rPr lang="en-US" b="1" dirty="0" smtClean="0"/>
              <a:t>Comic Books</a:t>
            </a:r>
          </a:p>
          <a:p>
            <a:pPr marL="285750" indent="-285750">
              <a:lnSpc>
                <a:spcPct val="110000"/>
              </a:lnSpc>
              <a:spcBef>
                <a:spcPts val="0"/>
              </a:spcBef>
              <a:buFont typeface="Wingdings" pitchFamily="2" charset="2"/>
              <a:buChar char="v"/>
              <a:defRPr/>
            </a:pPr>
            <a:r>
              <a:rPr lang="en-US" b="1" dirty="0" smtClean="0"/>
              <a:t>Protest signs</a:t>
            </a:r>
          </a:p>
          <a:p>
            <a:pPr marL="285750" indent="-285750">
              <a:lnSpc>
                <a:spcPct val="110000"/>
              </a:lnSpc>
              <a:spcBef>
                <a:spcPts val="0"/>
              </a:spcBef>
              <a:buFont typeface="Wingdings" pitchFamily="2" charset="2"/>
              <a:buChar char="v"/>
              <a:defRPr/>
            </a:pPr>
            <a:r>
              <a:rPr lang="en-US" b="1" dirty="0" smtClean="0"/>
              <a:t>Bumper Stickers</a:t>
            </a:r>
          </a:p>
          <a:p>
            <a:pPr marL="285750" indent="-285750" algn="l">
              <a:lnSpc>
                <a:spcPct val="110000"/>
              </a:lnSpc>
              <a:spcBef>
                <a:spcPts val="0"/>
              </a:spcBef>
              <a:buFont typeface="Wingdings" pitchFamily="2" charset="2"/>
              <a:buChar char="v"/>
              <a:defRPr/>
            </a:pPr>
            <a:endParaRPr lang="en-US" dirty="0"/>
          </a:p>
        </p:txBody>
      </p:sp>
    </p:spTree>
    <p:extLst>
      <p:ext uri="{BB962C8B-B14F-4D97-AF65-F5344CB8AC3E}">
        <p14:creationId xmlns:p14="http://schemas.microsoft.com/office/powerpoint/2010/main" val="3016104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Alliteration</a:t>
            </a:r>
            <a:endParaRPr lang="en-US" dirty="0"/>
          </a:p>
        </p:txBody>
      </p:sp>
      <p:sp>
        <p:nvSpPr>
          <p:cNvPr id="3" name="Content Placeholder 2"/>
          <p:cNvSpPr>
            <a:spLocks noGrp="1"/>
          </p:cNvSpPr>
          <p:nvPr>
            <p:ph idx="1"/>
          </p:nvPr>
        </p:nvSpPr>
        <p:spPr/>
        <p:txBody>
          <a:bodyPr>
            <a:normAutofit/>
          </a:bodyPr>
          <a:lstStyle/>
          <a:p>
            <a:r>
              <a:rPr lang="en-US" sz="3600" dirty="0"/>
              <a:t>the repetition of the same sound at the beginning of a </a:t>
            </a:r>
            <a:r>
              <a:rPr lang="en-US" sz="3600" dirty="0" smtClean="0"/>
              <a:t>word</a:t>
            </a:r>
          </a:p>
          <a:p>
            <a:r>
              <a:rPr lang="en-US" sz="3600" dirty="0" smtClean="0"/>
              <a:t>Keats’s </a:t>
            </a:r>
            <a:r>
              <a:rPr lang="en-US" sz="3600" dirty="0"/>
              <a:t>“beaded bubbles winking at the brim” (“Ode to a Nightingale”) </a:t>
            </a:r>
          </a:p>
        </p:txBody>
      </p:sp>
    </p:spTree>
    <p:extLst>
      <p:ext uri="{BB962C8B-B14F-4D97-AF65-F5344CB8AC3E}">
        <p14:creationId xmlns:p14="http://schemas.microsoft.com/office/powerpoint/2010/main" val="796090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Assonance</a:t>
            </a:r>
            <a:endParaRPr lang="en-US" dirty="0"/>
          </a:p>
        </p:txBody>
      </p:sp>
      <p:sp>
        <p:nvSpPr>
          <p:cNvPr id="3" name="Content Placeholder 2"/>
          <p:cNvSpPr>
            <a:spLocks noGrp="1"/>
          </p:cNvSpPr>
          <p:nvPr>
            <p:ph idx="1"/>
          </p:nvPr>
        </p:nvSpPr>
        <p:spPr/>
        <p:txBody>
          <a:bodyPr>
            <a:normAutofit/>
          </a:bodyPr>
          <a:lstStyle/>
          <a:p>
            <a:r>
              <a:rPr lang="en-US" sz="4400" dirty="0"/>
              <a:t>the repetition of vowel </a:t>
            </a:r>
            <a:r>
              <a:rPr lang="en-US" sz="4400" dirty="0" smtClean="0"/>
              <a:t>sounds </a:t>
            </a:r>
          </a:p>
          <a:p>
            <a:r>
              <a:rPr lang="en-US" sz="4400" dirty="0" smtClean="0"/>
              <a:t>please-niece-ski-tree</a:t>
            </a:r>
            <a:endParaRPr lang="en-US" sz="4400" dirty="0"/>
          </a:p>
        </p:txBody>
      </p:sp>
    </p:spTree>
    <p:extLst>
      <p:ext uri="{BB962C8B-B14F-4D97-AF65-F5344CB8AC3E}">
        <p14:creationId xmlns:p14="http://schemas.microsoft.com/office/powerpoint/2010/main" val="1432361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Onomatopoeia</a:t>
            </a:r>
            <a:endParaRPr lang="en-US" dirty="0"/>
          </a:p>
        </p:txBody>
      </p:sp>
      <p:sp>
        <p:nvSpPr>
          <p:cNvPr id="3" name="Content Placeholder 2"/>
          <p:cNvSpPr>
            <a:spLocks noGrp="1"/>
          </p:cNvSpPr>
          <p:nvPr>
            <p:ph idx="1"/>
          </p:nvPr>
        </p:nvSpPr>
        <p:spPr/>
        <p:txBody>
          <a:bodyPr/>
          <a:lstStyle/>
          <a:p>
            <a:r>
              <a:rPr lang="en-US" sz="3600" dirty="0"/>
              <a:t>a word whose sounds seem to duplicate the sounds they </a:t>
            </a:r>
            <a:r>
              <a:rPr lang="en-US" sz="3600" dirty="0" smtClean="0"/>
              <a:t>describe</a:t>
            </a:r>
          </a:p>
          <a:p>
            <a:endParaRPr lang="en-US" sz="3600" dirty="0"/>
          </a:p>
          <a:p>
            <a:r>
              <a:rPr lang="en-US" sz="3600" dirty="0" smtClean="0"/>
              <a:t>–</a:t>
            </a:r>
            <a:r>
              <a:rPr lang="en-US" sz="3600" dirty="0"/>
              <a:t>hiss, buzz, bang, murmur, meow, growl.</a:t>
            </a:r>
          </a:p>
          <a:p>
            <a:endParaRPr lang="en-US" dirty="0"/>
          </a:p>
        </p:txBody>
      </p:sp>
    </p:spTree>
    <p:extLst>
      <p:ext uri="{BB962C8B-B14F-4D97-AF65-F5344CB8AC3E}">
        <p14:creationId xmlns:p14="http://schemas.microsoft.com/office/powerpoint/2010/main" val="3127873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bwMode="auto">
          <a:xfrm>
            <a:off x="457200" y="63500"/>
            <a:ext cx="8229600"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effectLst/>
              </a:rPr>
              <a:t>REPETITON/ANAPHORA</a:t>
            </a:r>
          </a:p>
        </p:txBody>
      </p:sp>
      <p:sp>
        <p:nvSpPr>
          <p:cNvPr id="40963" name="Rectangle 3"/>
          <p:cNvSpPr>
            <a:spLocks noGrp="1"/>
          </p:cNvSpPr>
          <p:nvPr>
            <p:ph type="body" idx="4294967295"/>
          </p:nvPr>
        </p:nvSpPr>
        <p:spPr bwMode="auto">
          <a:xfrm>
            <a:off x="457200" y="14478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2000" b="1" u="sng" dirty="0" smtClean="0">
                <a:effectLst/>
              </a:rPr>
              <a:t>Anaphora</a:t>
            </a:r>
            <a:r>
              <a:rPr lang="en-US" sz="1800" dirty="0" smtClean="0">
                <a:effectLst/>
              </a:rPr>
              <a:t>: Repeating a phrase at the beginning of each clause.</a:t>
            </a:r>
          </a:p>
          <a:p>
            <a:pPr eaLnBrk="1" hangingPunct="1">
              <a:defRPr/>
            </a:pPr>
            <a:r>
              <a:rPr lang="en-US" sz="2000" b="1" dirty="0" smtClean="0"/>
              <a:t>Every little step</a:t>
            </a:r>
            <a:r>
              <a:rPr lang="en-US" sz="2000" dirty="0" smtClean="0"/>
              <a:t> I take, you will be there</a:t>
            </a:r>
            <a:br>
              <a:rPr lang="en-US" sz="2000" dirty="0" smtClean="0"/>
            </a:br>
            <a:r>
              <a:rPr lang="en-US" sz="2000" b="1" dirty="0" smtClean="0"/>
              <a:t>Every little step </a:t>
            </a:r>
            <a:r>
              <a:rPr lang="en-US" sz="2000" dirty="0" smtClean="0"/>
              <a:t>I make, we'll be together</a:t>
            </a:r>
            <a:br>
              <a:rPr lang="en-US" sz="2000" dirty="0" smtClean="0"/>
            </a:br>
            <a:r>
              <a:rPr lang="en-US" sz="2000" b="1" dirty="0" smtClean="0"/>
              <a:t>Every little step </a:t>
            </a:r>
            <a:r>
              <a:rPr lang="en-US" sz="2000" dirty="0" smtClean="0"/>
              <a:t>I take, you will be there</a:t>
            </a:r>
            <a:br>
              <a:rPr lang="en-US" sz="2000" dirty="0" smtClean="0"/>
            </a:br>
            <a:r>
              <a:rPr lang="en-US" sz="2000" b="1" dirty="0" smtClean="0"/>
              <a:t>Every little step </a:t>
            </a:r>
            <a:r>
              <a:rPr lang="en-US" sz="2000" dirty="0" smtClean="0"/>
              <a:t>I make, we'll be together</a:t>
            </a:r>
            <a:r>
              <a:rPr lang="en-US" sz="2000" dirty="0" smtClean="0">
                <a:effectLst/>
              </a:rPr>
              <a:t>                                     		 			–Bobby Brown “Every Little Step”</a:t>
            </a:r>
          </a:p>
          <a:p>
            <a:pPr eaLnBrk="1" hangingPunct="1">
              <a:defRPr/>
            </a:pPr>
            <a:endParaRPr lang="en-US" sz="2000" dirty="0" smtClean="0">
              <a:effectLst/>
            </a:endParaRP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3" y="3657600"/>
            <a:ext cx="299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540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Anaphora</a:t>
            </a:r>
            <a:endParaRPr lang="en-US" dirty="0"/>
          </a:p>
        </p:txBody>
      </p:sp>
      <p:sp>
        <p:nvSpPr>
          <p:cNvPr id="3" name="Content Placeholder 2"/>
          <p:cNvSpPr>
            <a:spLocks noGrp="1"/>
          </p:cNvSpPr>
          <p:nvPr>
            <p:ph idx="1"/>
          </p:nvPr>
        </p:nvSpPr>
        <p:spPr/>
        <p:txBody>
          <a:bodyPr>
            <a:normAutofit lnSpcReduction="10000"/>
          </a:bodyPr>
          <a:lstStyle/>
          <a:p>
            <a:r>
              <a:rPr lang="en-US" dirty="0"/>
              <a:t>Repetition of the same word or group of words at the beginning of successive clauses, sentences, or lines</a:t>
            </a:r>
            <a:r>
              <a:rPr lang="en-US" dirty="0" smtClean="0"/>
              <a:t>.</a:t>
            </a:r>
          </a:p>
          <a:p>
            <a:r>
              <a:rPr lang="en-US" dirty="0"/>
              <a:t>"</a:t>
            </a:r>
            <a:r>
              <a:rPr lang="en-US" i="1" dirty="0"/>
              <a:t>We shall</a:t>
            </a:r>
            <a:r>
              <a:rPr lang="en-US" dirty="0"/>
              <a:t> go on to the end, </a:t>
            </a:r>
            <a:r>
              <a:rPr lang="en-US" i="1" dirty="0"/>
              <a:t>we shall fight</a:t>
            </a:r>
            <a:r>
              <a:rPr lang="en-US" dirty="0"/>
              <a:t> in France, </a:t>
            </a:r>
            <a:r>
              <a:rPr lang="en-US" i="1" dirty="0"/>
              <a:t>we shall fight</a:t>
            </a:r>
            <a:r>
              <a:rPr lang="en-US" dirty="0"/>
              <a:t> on the seas and oceans, </a:t>
            </a:r>
            <a:r>
              <a:rPr lang="en-US" i="1" dirty="0"/>
              <a:t>we shall fight</a:t>
            </a:r>
            <a:r>
              <a:rPr lang="en-US" dirty="0"/>
              <a:t> with growing confidence and growing strength in the air, </a:t>
            </a:r>
            <a:r>
              <a:rPr lang="en-US" i="1" dirty="0"/>
              <a:t>we shall</a:t>
            </a:r>
            <a:r>
              <a:rPr lang="en-US" dirty="0"/>
              <a:t> defend our Island, whatever the cost may be, </a:t>
            </a:r>
            <a:r>
              <a:rPr lang="en-US" i="1" dirty="0"/>
              <a:t>we shall fight</a:t>
            </a:r>
            <a:r>
              <a:rPr lang="en-US" dirty="0"/>
              <a:t> on the beaches, </a:t>
            </a:r>
            <a:r>
              <a:rPr lang="en-US" i="1" dirty="0"/>
              <a:t>we shall fight</a:t>
            </a:r>
            <a:r>
              <a:rPr lang="en-US" dirty="0"/>
              <a:t> on the landing grounds, </a:t>
            </a:r>
            <a:r>
              <a:rPr lang="en-US" i="1" dirty="0"/>
              <a:t>we shall fight</a:t>
            </a:r>
            <a:r>
              <a:rPr lang="en-US" dirty="0"/>
              <a:t> in the fields and in the streets, </a:t>
            </a:r>
            <a:r>
              <a:rPr lang="en-US" i="1" dirty="0"/>
              <a:t>we shall fight</a:t>
            </a:r>
            <a:r>
              <a:rPr lang="en-US" dirty="0"/>
              <a:t> in the hills; </a:t>
            </a:r>
            <a:r>
              <a:rPr lang="en-US" i="1" dirty="0"/>
              <a:t>we shall</a:t>
            </a:r>
            <a:r>
              <a:rPr lang="en-US" dirty="0"/>
              <a:t> never surrender."</a:t>
            </a:r>
            <a:br>
              <a:rPr lang="en-US" dirty="0"/>
            </a:br>
            <a:r>
              <a:rPr lang="en-US" dirty="0"/>
              <a:t>(Winston Churchill, speech to the House of Commons, June 4, 1940)</a:t>
            </a: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892649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Epistrophe</a:t>
            </a:r>
            <a:endParaRPr lang="en-US" dirty="0"/>
          </a:p>
        </p:txBody>
      </p:sp>
      <p:sp>
        <p:nvSpPr>
          <p:cNvPr id="3" name="Content Placeholder 2"/>
          <p:cNvSpPr>
            <a:spLocks noGrp="1"/>
          </p:cNvSpPr>
          <p:nvPr>
            <p:ph idx="1"/>
          </p:nvPr>
        </p:nvSpPr>
        <p:spPr/>
        <p:txBody>
          <a:bodyPr/>
          <a:lstStyle/>
          <a:p>
            <a:r>
              <a:rPr lang="en-US" dirty="0" smtClean="0"/>
              <a:t>The repetition of a word or phrase at the end of successive clauses.</a:t>
            </a:r>
          </a:p>
          <a:p>
            <a:endParaRPr lang="en-US" dirty="0"/>
          </a:p>
          <a:p>
            <a:r>
              <a:rPr lang="en-US" dirty="0"/>
              <a:t>"For no government is better than the men who compose it, and I want </a:t>
            </a:r>
            <a:r>
              <a:rPr lang="en-US" i="1" dirty="0"/>
              <a:t>the best</a:t>
            </a:r>
            <a:r>
              <a:rPr lang="en-US" dirty="0"/>
              <a:t>, and we need </a:t>
            </a:r>
            <a:r>
              <a:rPr lang="en-US" i="1" dirty="0"/>
              <a:t>the best</a:t>
            </a:r>
            <a:r>
              <a:rPr lang="en-US" dirty="0"/>
              <a:t>, and we deserve </a:t>
            </a:r>
            <a:r>
              <a:rPr lang="en-US" i="1" dirty="0"/>
              <a:t>the best</a:t>
            </a:r>
            <a:r>
              <a:rPr lang="en-US" dirty="0"/>
              <a:t>."</a:t>
            </a:r>
            <a:br>
              <a:rPr lang="en-US" dirty="0"/>
            </a:br>
            <a:r>
              <a:rPr lang="en-US" dirty="0"/>
              <a:t>(Senator John F. Kennedy, speech at Wittenberg College, Oct. 17, 1960)</a:t>
            </a:r>
          </a:p>
          <a:p>
            <a:r>
              <a:rPr lang="en-US" dirty="0"/>
              <a:t/>
            </a:r>
            <a:br>
              <a:rPr lang="en-US" dirty="0"/>
            </a:br>
            <a:r>
              <a:rPr lang="en-US" dirty="0"/>
              <a:t/>
            </a:r>
            <a:br>
              <a:rPr lang="en-US" dirty="0"/>
            </a:br>
            <a:endParaRPr lang="en-US" dirty="0" smtClean="0"/>
          </a:p>
        </p:txBody>
      </p:sp>
    </p:spTree>
    <p:extLst>
      <p:ext uri="{BB962C8B-B14F-4D97-AF65-F5344CB8AC3E}">
        <p14:creationId xmlns:p14="http://schemas.microsoft.com/office/powerpoint/2010/main" val="34523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a:t>
            </a:r>
            <a:endParaRPr lang="en-US" dirty="0"/>
          </a:p>
        </p:txBody>
      </p:sp>
      <p:sp>
        <p:nvSpPr>
          <p:cNvPr id="3" name="Content Placeholder 2"/>
          <p:cNvSpPr>
            <a:spLocks noGrp="1"/>
          </p:cNvSpPr>
          <p:nvPr>
            <p:ph idx="1"/>
          </p:nvPr>
        </p:nvSpPr>
        <p:spPr/>
        <p:txBody>
          <a:bodyPr/>
          <a:lstStyle/>
          <a:p>
            <a:r>
              <a:rPr lang="en-US" sz="2800" dirty="0"/>
              <a:t>a comparison of two dissimilar things which does not use “like” or “as</a:t>
            </a:r>
            <a:r>
              <a:rPr lang="en-US" sz="2800" dirty="0" smtClean="0"/>
              <a:t>,”</a:t>
            </a:r>
          </a:p>
          <a:p>
            <a:r>
              <a:rPr lang="en-US" sz="2800" dirty="0" smtClean="0"/>
              <a:t>What light through yonder window breaks?</a:t>
            </a:r>
          </a:p>
          <a:p>
            <a:pPr marL="114300" indent="0">
              <a:buNone/>
            </a:pPr>
            <a:r>
              <a:rPr lang="en-US" sz="2800" dirty="0"/>
              <a:t> </a:t>
            </a:r>
            <a:r>
              <a:rPr lang="en-US" sz="2800" dirty="0" smtClean="0"/>
              <a:t>   It is the east, and Juliet is the sun…(Romeo)</a:t>
            </a:r>
            <a:endParaRPr lang="en-US" sz="2800" dirty="0"/>
          </a:p>
          <a:p>
            <a:endParaRPr lang="en-US" dirty="0"/>
          </a:p>
        </p:txBody>
      </p:sp>
    </p:spTree>
    <p:extLst>
      <p:ext uri="{BB962C8B-B14F-4D97-AF65-F5344CB8AC3E}">
        <p14:creationId xmlns:p14="http://schemas.microsoft.com/office/powerpoint/2010/main" val="1479879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Summary, Critique, Paraphrasing</a:t>
            </a:r>
            <a:endParaRPr lang="en-US" sz="4000" dirty="0"/>
          </a:p>
        </p:txBody>
      </p:sp>
      <p:pic>
        <p:nvPicPr>
          <p:cNvPr id="1026" name="Picture 2" descr="C:\Documents and Settings\mayres-miranda\Local Settings\Temporary Internet Files\Content.IE5\7NE1JR6R\MP910220869[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76377" y="1600200"/>
            <a:ext cx="338164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971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Simile</a:t>
            </a:r>
            <a:endParaRPr lang="en-US" dirty="0"/>
          </a:p>
        </p:txBody>
      </p:sp>
      <p:sp>
        <p:nvSpPr>
          <p:cNvPr id="3" name="Content Placeholder 2"/>
          <p:cNvSpPr>
            <a:spLocks noGrp="1"/>
          </p:cNvSpPr>
          <p:nvPr>
            <p:ph idx="1"/>
          </p:nvPr>
        </p:nvSpPr>
        <p:spPr/>
        <p:txBody>
          <a:bodyPr/>
          <a:lstStyle/>
          <a:p>
            <a:r>
              <a:rPr lang="en-US" dirty="0"/>
              <a:t>a comparison of two dissimilar things using “like” or “as”</a:t>
            </a:r>
          </a:p>
          <a:p>
            <a:r>
              <a:rPr lang="en-US" dirty="0"/>
              <a:t>"Humanity, let us say, is like people packed in an automobile which is traveling downhill without lights at terrific speed and driven by a four-year-old child. The signposts along the way are all marked 'Progress.'"</a:t>
            </a:r>
            <a:br>
              <a:rPr lang="en-US" dirty="0"/>
            </a:br>
            <a:r>
              <a:rPr lang="en-US" dirty="0"/>
              <a:t>(Lord Dunsany</a:t>
            </a:r>
          </a:p>
        </p:txBody>
      </p:sp>
    </p:spTree>
    <p:extLst>
      <p:ext uri="{BB962C8B-B14F-4D97-AF65-F5344CB8AC3E}">
        <p14:creationId xmlns:p14="http://schemas.microsoft.com/office/powerpoint/2010/main" val="628584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Personification</a:t>
            </a:r>
            <a:endParaRPr lang="en-US" dirty="0"/>
          </a:p>
        </p:txBody>
      </p:sp>
      <p:sp>
        <p:nvSpPr>
          <p:cNvPr id="3" name="Content Placeholder 2"/>
          <p:cNvSpPr>
            <a:spLocks noGrp="1"/>
          </p:cNvSpPr>
          <p:nvPr>
            <p:ph idx="1"/>
          </p:nvPr>
        </p:nvSpPr>
        <p:spPr/>
        <p:txBody>
          <a:bodyPr>
            <a:normAutofit fontScale="62500" lnSpcReduction="20000"/>
          </a:bodyPr>
          <a:lstStyle/>
          <a:p>
            <a:r>
              <a:rPr lang="en-US" sz="3800" dirty="0" smtClean="0"/>
              <a:t>A figure of speech in </a:t>
            </a:r>
            <a:r>
              <a:rPr lang="en-US" sz="3800" dirty="0"/>
              <a:t>which an inanimate object or abstraction is given human qualities or abilities</a:t>
            </a:r>
            <a:r>
              <a:rPr lang="en-US" sz="3800" dirty="0" smtClean="0"/>
              <a:t>.</a:t>
            </a:r>
          </a:p>
          <a:p>
            <a:endParaRPr lang="en-US" sz="3800" dirty="0"/>
          </a:p>
          <a:p>
            <a:r>
              <a:rPr lang="en-US" sz="3800" dirty="0"/>
              <a:t>"Pimento eyes bulged in their olive sockets. Lying on a ring of onion, a tomato slice exposed its seedy smile . . .."</a:t>
            </a:r>
            <a:br>
              <a:rPr lang="en-US" sz="3800" dirty="0"/>
            </a:br>
            <a:r>
              <a:rPr lang="en-US" sz="3800" dirty="0"/>
              <a:t>(Toni Morrison, </a:t>
            </a:r>
            <a:r>
              <a:rPr lang="en-US" sz="3800" i="1" dirty="0"/>
              <a:t>Love: A Novel</a:t>
            </a:r>
            <a:r>
              <a:rPr lang="en-US" sz="3800" dirty="0"/>
              <a:t>. Alfred A. Knopf, 2003)</a:t>
            </a:r>
          </a:p>
          <a:p>
            <a:r>
              <a:rPr lang="en-US" sz="3800" dirty="0"/>
              <a:t>"The only monster here is the gambling monster that has enslaved your mother! I call him </a:t>
            </a:r>
            <a:r>
              <a:rPr lang="en-US" sz="3800" dirty="0" err="1"/>
              <a:t>Gamblor</a:t>
            </a:r>
            <a:r>
              <a:rPr lang="en-US" sz="3800" dirty="0"/>
              <a:t>, and it's time to snatch your mother from his neon claws!"</a:t>
            </a:r>
            <a:br>
              <a:rPr lang="en-US" sz="3800" dirty="0"/>
            </a:br>
            <a:r>
              <a:rPr lang="en-US" sz="3800" dirty="0"/>
              <a:t>(Homer Simpson, </a:t>
            </a:r>
            <a:r>
              <a:rPr lang="en-US" sz="3800" i="1" dirty="0"/>
              <a:t>The Simpsons</a:t>
            </a:r>
            <a:r>
              <a:rPr lang="en-US" sz="3800" dirty="0"/>
              <a:t>)</a:t>
            </a:r>
          </a:p>
          <a:p>
            <a:r>
              <a:rPr lang="en-US" sz="3800" dirty="0"/>
              <a:t>"Fear knocked on the door. Faith answered. There was no one there."</a:t>
            </a:r>
            <a:br>
              <a:rPr lang="en-US" sz="3800" dirty="0"/>
            </a:br>
            <a:r>
              <a:rPr lang="en-US" sz="3800" dirty="0"/>
              <a:t>(</a:t>
            </a:r>
            <a:r>
              <a:rPr lang="en-US" sz="3800" dirty="0">
                <a:hlinkClick r:id="rId2"/>
              </a:rPr>
              <a:t>proverb</a:t>
            </a:r>
            <a:r>
              <a:rPr lang="en-US" sz="3800" dirty="0"/>
              <a:t> quoted by Christopher </a:t>
            </a:r>
            <a:r>
              <a:rPr lang="en-US" sz="3800" dirty="0" err="1"/>
              <a:t>Moltisanti</a:t>
            </a:r>
            <a:r>
              <a:rPr lang="en-US" sz="3800" dirty="0"/>
              <a:t>, </a:t>
            </a:r>
            <a:r>
              <a:rPr lang="en-US" sz="3800" i="1" dirty="0"/>
              <a:t>The Sopranos</a:t>
            </a:r>
            <a:r>
              <a:rPr lang="en-US" sz="3800" dirty="0" smtClean="0"/>
              <a:t>)</a:t>
            </a:r>
            <a:r>
              <a:rPr lang="en-US" dirty="0"/>
              <a:t/>
            </a:r>
            <a:br>
              <a:rPr lang="en-US" dirty="0"/>
            </a:br>
            <a:endParaRPr lang="en-US" dirty="0"/>
          </a:p>
        </p:txBody>
      </p:sp>
    </p:spTree>
    <p:extLst>
      <p:ext uri="{BB962C8B-B14F-4D97-AF65-F5344CB8AC3E}">
        <p14:creationId xmlns:p14="http://schemas.microsoft.com/office/powerpoint/2010/main" val="1751489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idx="1"/>
          </p:nvPr>
        </p:nvSpPr>
        <p:spPr/>
        <p:txBody>
          <a:bodyPr/>
          <a:lstStyle/>
          <a:p>
            <a:r>
              <a:rPr lang="en-US" dirty="0"/>
              <a:t>A brief, usually indirect reference to a person, place, or event--real or fictional. </a:t>
            </a:r>
            <a:endParaRPr lang="en-US" dirty="0" smtClean="0"/>
          </a:p>
          <a:p>
            <a:r>
              <a:rPr lang="en-US" dirty="0"/>
              <a:t>"I was not born in a manger. I was actually born on Krypton and sent here by my father, </a:t>
            </a:r>
            <a:r>
              <a:rPr lang="en-US" dirty="0" err="1"/>
              <a:t>Jor</a:t>
            </a:r>
            <a:r>
              <a:rPr lang="en-US" dirty="0"/>
              <a:t>-el, to save the Planet Earth."</a:t>
            </a:r>
            <a:br>
              <a:rPr lang="en-US" dirty="0"/>
            </a:br>
            <a:r>
              <a:rPr lang="en-US" dirty="0"/>
              <a:t>(Senator Barack Obama, speech at a fund-raiser for Catholic charities, October 16, 2008)</a:t>
            </a:r>
          </a:p>
          <a:p>
            <a:pPr marL="11430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998236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Oxymoron</a:t>
            </a:r>
            <a:endParaRPr lang="en-US" dirty="0"/>
          </a:p>
        </p:txBody>
      </p:sp>
      <p:sp>
        <p:nvSpPr>
          <p:cNvPr id="3" name="Content Placeholder 2"/>
          <p:cNvSpPr>
            <a:spLocks noGrp="1"/>
          </p:cNvSpPr>
          <p:nvPr>
            <p:ph idx="1"/>
          </p:nvPr>
        </p:nvSpPr>
        <p:spPr/>
        <p:txBody>
          <a:bodyPr/>
          <a:lstStyle/>
          <a:p>
            <a:r>
              <a:rPr lang="en-US" dirty="0"/>
              <a:t>seemingly contradictory terms appear side by </a:t>
            </a:r>
            <a:r>
              <a:rPr lang="en-US" dirty="0" smtClean="0"/>
              <a:t>side</a:t>
            </a:r>
          </a:p>
          <a:p>
            <a:r>
              <a:rPr lang="en-US" dirty="0"/>
              <a:t>O brawling love! O loving hate! . . .</a:t>
            </a:r>
            <a:br>
              <a:rPr lang="en-US" dirty="0"/>
            </a:br>
            <a:r>
              <a:rPr lang="en-US" dirty="0"/>
              <a:t>O heavy lightness! serious vanity!</a:t>
            </a:r>
            <a:br>
              <a:rPr lang="en-US" dirty="0"/>
            </a:br>
            <a:r>
              <a:rPr lang="en-US" dirty="0"/>
              <a:t>Misshapen chaos of well-seeming forms!</a:t>
            </a:r>
            <a:br>
              <a:rPr lang="en-US" dirty="0"/>
            </a:br>
            <a:r>
              <a:rPr lang="en-US" dirty="0"/>
              <a:t>Feather of lead, bright smoke, cold fire, sick health!</a:t>
            </a:r>
            <a:br>
              <a:rPr lang="en-US" dirty="0"/>
            </a:br>
            <a:r>
              <a:rPr lang="en-US" dirty="0"/>
              <a:t>Still-waking sleep, that is not what it is!</a:t>
            </a:r>
            <a:br>
              <a:rPr lang="en-US" dirty="0"/>
            </a:br>
            <a:r>
              <a:rPr lang="en-US" dirty="0"/>
              <a:t>This love feel I, that feel no love in this."</a:t>
            </a:r>
            <a:br>
              <a:rPr lang="en-US" dirty="0"/>
            </a:br>
            <a:r>
              <a:rPr lang="en-US" dirty="0"/>
              <a:t>(William Shakespeare, </a:t>
            </a:r>
            <a:r>
              <a:rPr lang="en-US" i="1" dirty="0"/>
              <a:t>Romeo and Juliet</a:t>
            </a:r>
            <a:r>
              <a:rPr lang="en-US" dirty="0"/>
              <a:t>)</a:t>
            </a:r>
          </a:p>
          <a:p>
            <a:r>
              <a:rPr lang="en-US" dirty="0" smtClean="0"/>
              <a:t>Civil war</a:t>
            </a:r>
          </a:p>
          <a:p>
            <a:r>
              <a:rPr lang="en-US" dirty="0" smtClean="0"/>
              <a:t>Real phony</a:t>
            </a:r>
          </a:p>
          <a:p>
            <a:r>
              <a:rPr lang="en-US" dirty="0" smtClean="0"/>
              <a:t>Pretty </a:t>
            </a:r>
            <a:r>
              <a:rPr lang="en-US" dirty="0" err="1" smtClean="0"/>
              <a:t>disgustin</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5460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Litotes</a:t>
            </a:r>
            <a:endParaRPr lang="en-US" dirty="0"/>
          </a:p>
        </p:txBody>
      </p:sp>
      <p:sp>
        <p:nvSpPr>
          <p:cNvPr id="3" name="Content Placeholder 2"/>
          <p:cNvSpPr>
            <a:spLocks noGrp="1"/>
          </p:cNvSpPr>
          <p:nvPr>
            <p:ph idx="1"/>
          </p:nvPr>
        </p:nvSpPr>
        <p:spPr/>
        <p:txBody>
          <a:bodyPr/>
          <a:lstStyle/>
          <a:p>
            <a:r>
              <a:rPr lang="en-US" dirty="0"/>
              <a:t>understatement in which an affirmative is expressed by the negative of the contrary </a:t>
            </a:r>
            <a:endParaRPr lang="en-US" dirty="0" smtClean="0"/>
          </a:p>
          <a:p>
            <a:r>
              <a:rPr lang="en-US" dirty="0" smtClean="0"/>
              <a:t>as </a:t>
            </a:r>
            <a:r>
              <a:rPr lang="en-US" dirty="0"/>
              <a:t>in “not a bad singer” or “not unhappy</a:t>
            </a:r>
            <a:r>
              <a:rPr lang="en-US" dirty="0" smtClean="0"/>
              <a:t>”</a:t>
            </a:r>
            <a:endParaRPr lang="en-US" dirty="0"/>
          </a:p>
          <a:p>
            <a:r>
              <a:rPr lang="en-US" dirty="0" smtClean="0"/>
              <a:t>"</a:t>
            </a:r>
            <a:r>
              <a:rPr lang="en-US" dirty="0"/>
              <a:t>Oh, you think you're so special because you get to play Picture Pages up there? Well, my five year old daughter could do that and let me tell you, she's not the brightest bulb in the tanning bed."</a:t>
            </a:r>
            <a:br>
              <a:rPr lang="en-US" dirty="0"/>
            </a:br>
            <a:r>
              <a:rPr lang="en-US" dirty="0"/>
              <a:t>(Allison </a:t>
            </a:r>
            <a:r>
              <a:rPr lang="en-US" dirty="0" err="1"/>
              <a:t>Janney</a:t>
            </a:r>
            <a:r>
              <a:rPr lang="en-US" dirty="0"/>
              <a:t> as Bren in </a:t>
            </a:r>
            <a:r>
              <a:rPr lang="en-US" i="1" dirty="0"/>
              <a:t>Juno</a:t>
            </a:r>
            <a:r>
              <a:rPr lang="en-US" dirty="0"/>
              <a:t>, 2007)</a:t>
            </a:r>
          </a:p>
          <a:p>
            <a:pPr marL="11430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121126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Question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question is "rhetorical" if it is asked merely for effect with no answer expected</a:t>
            </a:r>
            <a:r>
              <a:rPr lang="en-US" dirty="0" smtClean="0"/>
              <a:t>.</a:t>
            </a:r>
          </a:p>
          <a:p>
            <a:r>
              <a:rPr lang="en-US" dirty="0"/>
              <a:t>"If practice makes perfect, and no one's perfect, then why practice?"</a:t>
            </a:r>
            <a:br>
              <a:rPr lang="en-US" dirty="0"/>
            </a:br>
            <a:r>
              <a:rPr lang="en-US" dirty="0"/>
              <a:t>(Billy </a:t>
            </a:r>
            <a:r>
              <a:rPr lang="en-US" dirty="0" err="1"/>
              <a:t>Corgan</a:t>
            </a:r>
            <a:r>
              <a:rPr lang="en-US" dirty="0"/>
              <a:t>)</a:t>
            </a:r>
          </a:p>
          <a:p>
            <a:r>
              <a:rPr lang="en-US" dirty="0" smtClean="0"/>
              <a:t>"</a:t>
            </a:r>
            <a:r>
              <a:rPr lang="en-US" dirty="0"/>
              <a:t>Isn't it a bit unnerving that doctors call what they do 'practice'?"</a:t>
            </a:r>
            <a:br>
              <a:rPr lang="en-US" dirty="0"/>
            </a:br>
            <a:r>
              <a:rPr lang="en-US" dirty="0"/>
              <a:t>(George Carlin)</a:t>
            </a:r>
          </a:p>
          <a:p>
            <a:r>
              <a:rPr lang="en-US" dirty="0"/>
              <a:t>Grandma Simpson and Lisa are singing Bob Dylan's "</a:t>
            </a:r>
            <a:r>
              <a:rPr lang="en-US" dirty="0" err="1"/>
              <a:t>Blowin</a:t>
            </a:r>
            <a:r>
              <a:rPr lang="en-US" dirty="0"/>
              <a:t>' in the Wind" ("How many roads must a man walk down/Before you call him a man?"). Homer overhears and says, "Eight!"</a:t>
            </a:r>
            <a:br>
              <a:rPr lang="en-US" dirty="0"/>
            </a:br>
            <a:r>
              <a:rPr lang="en-US" dirty="0"/>
              <a:t>Lisa: "That was a </a:t>
            </a:r>
            <a:r>
              <a:rPr lang="en-US" b="1" dirty="0"/>
              <a:t>rhetorical question</a:t>
            </a:r>
            <a:r>
              <a:rPr lang="en-US" dirty="0"/>
              <a:t>!"</a:t>
            </a:r>
            <a:br>
              <a:rPr lang="en-US" dirty="0"/>
            </a:br>
            <a:r>
              <a:rPr lang="en-US" dirty="0"/>
              <a:t>Homer: "Oh. Then, seven!"</a:t>
            </a:r>
            <a:br>
              <a:rPr lang="en-US" dirty="0"/>
            </a:br>
            <a:r>
              <a:rPr lang="en-US" dirty="0"/>
              <a:t>Lisa: "Do you even know what 'rhetorical' means?"</a:t>
            </a:r>
            <a:br>
              <a:rPr lang="en-US" dirty="0"/>
            </a:br>
            <a:r>
              <a:rPr lang="en-US" dirty="0"/>
              <a:t>Homer: "Do I know what 'rhetorical' means?"</a:t>
            </a:r>
            <a:br>
              <a:rPr lang="en-US" dirty="0"/>
            </a:br>
            <a:r>
              <a:rPr lang="en-US" dirty="0"/>
              <a:t>(</a:t>
            </a:r>
            <a:r>
              <a:rPr lang="en-US" i="1" dirty="0"/>
              <a:t>The Simpsons</a:t>
            </a:r>
            <a:r>
              <a:rPr lang="en-US" dirty="0"/>
              <a:t>, </a:t>
            </a:r>
            <a:br>
              <a:rPr lang="en-US" dirty="0"/>
            </a:br>
            <a:r>
              <a:rPr lang="en-US" dirty="0"/>
              <a:t/>
            </a:r>
            <a:br>
              <a:rPr lang="en-US" dirty="0"/>
            </a:br>
            <a:endParaRPr lang="en-US" dirty="0"/>
          </a:p>
        </p:txBody>
      </p:sp>
    </p:spTree>
    <p:extLst>
      <p:ext uri="{BB962C8B-B14F-4D97-AF65-F5344CB8AC3E}">
        <p14:creationId xmlns:p14="http://schemas.microsoft.com/office/powerpoint/2010/main" val="3047756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bwMode="auto">
          <a:xfrm>
            <a:off x="457200" y="63500"/>
            <a:ext cx="8229600"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effectLst/>
              </a:rPr>
              <a:t>Rhetorical question</a:t>
            </a:r>
          </a:p>
        </p:txBody>
      </p:sp>
      <p:sp>
        <p:nvSpPr>
          <p:cNvPr id="19459" name="Rectangle 3"/>
          <p:cNvSpPr>
            <a:spLocks noGrp="1"/>
          </p:cNvSpPr>
          <p:nvPr>
            <p:ph type="body" idx="4294967295"/>
          </p:nvPr>
        </p:nvSpPr>
        <p:spPr bwMode="auto">
          <a:xfrm>
            <a:off x="457200" y="14478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Calisto MT" pitchFamily="18" charset="0"/>
              <a:buNone/>
            </a:pPr>
            <a:r>
              <a:rPr lang="en-US" altLang="en-US" sz="2800" b="1" smtClean="0">
                <a:effectLst/>
              </a:rPr>
              <a:t>“How many times are you going to make the same mistake before you get it through your thick skull?!?”</a:t>
            </a:r>
          </a:p>
          <a:p>
            <a:pPr eaLnBrk="1" hangingPunct="1">
              <a:buFont typeface="Calisto MT" pitchFamily="18" charset="0"/>
              <a:buNone/>
            </a:pPr>
            <a:endParaRPr lang="en-US" altLang="en-US" sz="2000" smtClean="0">
              <a:effectLst/>
            </a:endParaRP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0"/>
            <a:ext cx="74676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184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Hyperbole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exaggeration is used for emphasis or effect; an extravagant </a:t>
            </a:r>
            <a:r>
              <a:rPr lang="en-US" dirty="0" smtClean="0"/>
              <a:t>statement</a:t>
            </a:r>
          </a:p>
          <a:p>
            <a:r>
              <a:rPr lang="en-US" dirty="0"/>
              <a:t>"My toaster has never once worked properly in four years. I follow the instructions and push two slices of bread down in the slots, and seconds later they rifle upwards. Once they broke the nose of a woman I loved dearly."</a:t>
            </a:r>
            <a:br>
              <a:rPr lang="en-US" dirty="0"/>
            </a:br>
            <a:r>
              <a:rPr lang="en-US" dirty="0"/>
              <a:t>(Woody Allen, "My Speech to the Graduates." </a:t>
            </a:r>
            <a:r>
              <a:rPr lang="en-US" i="1" dirty="0"/>
              <a:t>The New York Times</a:t>
            </a:r>
            <a:r>
              <a:rPr lang="en-US" dirty="0"/>
              <a:t>, Aug. 10, 1979)</a:t>
            </a:r>
          </a:p>
          <a:p>
            <a:r>
              <a:rPr lang="en-US" dirty="0" smtClean="0"/>
              <a:t>"</a:t>
            </a:r>
            <a:r>
              <a:rPr lang="en-US" dirty="0"/>
              <a:t>I'm experienced now, professional. Jaws been broke, been knocked down a couple of times, I'm bad! Been chopping trees. I done something new for this fight. I done wrestled with an alligator. That's right. I have wrestled with an alligator. I done tussled with a whale. I done handcuffed lightning, thrown thunder in jail. That's bad! Only last week I murdered a rock, injured a stone, </a:t>
            </a:r>
            <a:r>
              <a:rPr lang="en-US" dirty="0" err="1"/>
              <a:t>hospitalised</a:t>
            </a:r>
            <a:r>
              <a:rPr lang="en-US" dirty="0"/>
              <a:t> a brick! I'm so mean I make medicine sick!"</a:t>
            </a:r>
            <a:br>
              <a:rPr lang="en-US" dirty="0"/>
            </a:br>
            <a:r>
              <a:rPr lang="en-US" dirty="0"/>
              <a:t>(Muhammad Ali in the documentary film </a:t>
            </a:r>
            <a:r>
              <a:rPr lang="en-US" i="1" dirty="0"/>
              <a:t>When We Were Kings</a:t>
            </a:r>
            <a:r>
              <a:rPr lang="en-US" dirty="0"/>
              <a:t>, 1996)</a:t>
            </a:r>
          </a:p>
          <a:p>
            <a:endParaRPr lang="en-US" dirty="0"/>
          </a:p>
        </p:txBody>
      </p:sp>
    </p:spTree>
    <p:extLst>
      <p:ext uri="{BB962C8B-B14F-4D97-AF65-F5344CB8AC3E}">
        <p14:creationId xmlns:p14="http://schemas.microsoft.com/office/powerpoint/2010/main" val="2099472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Metonymy and </a:t>
            </a:r>
            <a:r>
              <a:rPr lang="en-US" dirty="0" err="1" smtClean="0"/>
              <a:t>Synedoche</a:t>
            </a:r>
            <a:endParaRPr lang="en-US" dirty="0"/>
          </a:p>
        </p:txBody>
      </p:sp>
      <p:sp>
        <p:nvSpPr>
          <p:cNvPr id="3" name="Content Placeholder 2"/>
          <p:cNvSpPr>
            <a:spLocks noGrp="1"/>
          </p:cNvSpPr>
          <p:nvPr>
            <p:ph idx="1"/>
          </p:nvPr>
        </p:nvSpPr>
        <p:spPr/>
        <p:txBody>
          <a:bodyPr/>
          <a:lstStyle/>
          <a:p>
            <a:endParaRPr lang="en-US" dirty="0"/>
          </a:p>
          <a:p>
            <a:r>
              <a:rPr lang="en-US" dirty="0"/>
              <a:t>Synecdoche: using a part to represent a whole. </a:t>
            </a:r>
            <a:r>
              <a:rPr lang="en-US" i="1" dirty="0"/>
              <a:t>I asked for her hand in marriage. </a:t>
            </a:r>
            <a:endParaRPr lang="en-US" dirty="0"/>
          </a:p>
          <a:p>
            <a:endParaRPr lang="en-US" dirty="0" smtClean="0"/>
          </a:p>
          <a:p>
            <a:endParaRPr lang="en-US" dirty="0"/>
          </a:p>
          <a:p>
            <a:endParaRPr lang="en-US" dirty="0"/>
          </a:p>
          <a:p>
            <a:r>
              <a:rPr lang="en-US" dirty="0"/>
              <a:t>Metonymy: using a closely related object as a substitute for the object or idea in mind. </a:t>
            </a:r>
            <a:r>
              <a:rPr lang="en-US" i="1" dirty="0"/>
              <a:t>Those orders came directly from the crown. </a:t>
            </a:r>
            <a:endParaRPr lang="en-US" dirty="0"/>
          </a:p>
          <a:p>
            <a:endParaRPr lang="en-US" dirty="0"/>
          </a:p>
        </p:txBody>
      </p:sp>
    </p:spTree>
    <p:extLst>
      <p:ext uri="{BB962C8B-B14F-4D97-AF65-F5344CB8AC3E}">
        <p14:creationId xmlns:p14="http://schemas.microsoft.com/office/powerpoint/2010/main" val="3100846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Understatement</a:t>
            </a:r>
            <a:endParaRPr lang="en-US" dirty="0"/>
          </a:p>
        </p:txBody>
      </p:sp>
      <p:sp>
        <p:nvSpPr>
          <p:cNvPr id="3" name="Content Placeholder 2"/>
          <p:cNvSpPr>
            <a:spLocks noGrp="1"/>
          </p:cNvSpPr>
          <p:nvPr>
            <p:ph idx="1"/>
          </p:nvPr>
        </p:nvSpPr>
        <p:spPr/>
        <p:txBody>
          <a:bodyPr>
            <a:normAutofit/>
          </a:bodyPr>
          <a:lstStyle/>
          <a:p>
            <a:r>
              <a:rPr lang="en-US" dirty="0"/>
              <a:t>a writer or speaker deliberately makes a situation seem less important or serious than it is. </a:t>
            </a:r>
            <a:endParaRPr lang="en-US" dirty="0" smtClean="0"/>
          </a:p>
          <a:p>
            <a:r>
              <a:rPr lang="en-US" dirty="0"/>
              <a:t>"The grave's a fine and private place,</a:t>
            </a:r>
            <a:br>
              <a:rPr lang="en-US" dirty="0"/>
            </a:br>
            <a:r>
              <a:rPr lang="en-US" dirty="0"/>
              <a:t>But none, I think, do there embrace."</a:t>
            </a:r>
            <a:br>
              <a:rPr lang="en-US" dirty="0"/>
            </a:br>
            <a:r>
              <a:rPr lang="en-US" dirty="0"/>
              <a:t>(Andrew Marvell, "To His Coy Mistress")</a:t>
            </a:r>
          </a:p>
          <a:p>
            <a:r>
              <a:rPr lang="en-US" dirty="0"/>
              <a:t>"Well, that's cast rather a gloom over the evening, hasn't it?"</a:t>
            </a:r>
            <a:br>
              <a:rPr lang="en-US" dirty="0"/>
            </a:br>
            <a:r>
              <a:rPr lang="en-US" dirty="0"/>
              <a:t>(Dinner guest, after a visit from the Grim Reaper, in Monty Python's </a:t>
            </a:r>
            <a:r>
              <a:rPr lang="en-US" i="1" dirty="0"/>
              <a:t>The Meaning of Life</a:t>
            </a:r>
            <a:r>
              <a:rPr lang="en-US" dirty="0"/>
              <a:t>)</a:t>
            </a:r>
          </a:p>
          <a:p>
            <a:r>
              <a:rPr lang="en-US" dirty="0"/>
              <a:t>"I am just going outside and may be some time."</a:t>
            </a:r>
            <a:br>
              <a:rPr lang="en-US" dirty="0"/>
            </a:br>
            <a:r>
              <a:rPr lang="en-US" dirty="0"/>
              <a:t>(Captain Lawrence Oates, Antarctic explorer, before walking out into a blizzard to face certain death, 1912</a:t>
            </a:r>
            <a:r>
              <a:rPr lang="en-US" dirty="0" smtClean="0"/>
              <a:t>)</a:t>
            </a:r>
            <a:endParaRPr lang="en-US" dirty="0"/>
          </a:p>
        </p:txBody>
      </p:sp>
    </p:spTree>
    <p:extLst>
      <p:ext uri="{BB962C8B-B14F-4D97-AF65-F5344CB8AC3E}">
        <p14:creationId xmlns:p14="http://schemas.microsoft.com/office/powerpoint/2010/main" val="109218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Definition: Condensing an author’s ideas to a more succinct statement</a:t>
            </a:r>
          </a:p>
          <a:p>
            <a:r>
              <a:rPr lang="en-US" dirty="0"/>
              <a:t>Ways to avoid plagiarism:</a:t>
            </a:r>
          </a:p>
          <a:p>
            <a:pPr marL="114300" indent="0">
              <a:buNone/>
            </a:pPr>
            <a:r>
              <a:rPr lang="en-US" dirty="0"/>
              <a:t>· Use a signal or identifying phrase that tells who and what you are summarizing.</a:t>
            </a:r>
          </a:p>
          <a:p>
            <a:pPr marL="114300" indent="0">
              <a:buNone/>
            </a:pPr>
            <a:r>
              <a:rPr lang="en-US" dirty="0"/>
              <a:t>· Use a quick description of the main points of the passage.</a:t>
            </a:r>
          </a:p>
          <a:p>
            <a:pPr marL="114300" indent="0">
              <a:buNone/>
            </a:pPr>
            <a:r>
              <a:rPr lang="en-US" dirty="0"/>
              <a:t>· Use your own words and phrasing. In most cases, avoid using any of the </a:t>
            </a:r>
            <a:r>
              <a:rPr lang="en-US" dirty="0" smtClean="0"/>
              <a:t>same wording</a:t>
            </a:r>
            <a:r>
              <a:rPr lang="en-US" dirty="0"/>
              <a:t>.</a:t>
            </a:r>
          </a:p>
          <a:p>
            <a:pPr marL="114300" indent="0">
              <a:buNone/>
            </a:pPr>
            <a:r>
              <a:rPr lang="en-US" dirty="0"/>
              <a:t>· Add an </a:t>
            </a:r>
            <a:r>
              <a:rPr lang="en-US" dirty="0" err="1" smtClean="0"/>
              <a:t>intext</a:t>
            </a:r>
            <a:r>
              <a:rPr lang="en-US" dirty="0"/>
              <a:t> </a:t>
            </a:r>
            <a:r>
              <a:rPr lang="en-US" dirty="0" smtClean="0"/>
              <a:t>(parenthetical</a:t>
            </a:r>
            <a:r>
              <a:rPr lang="en-US" dirty="0"/>
              <a:t>) reference at the end of the summary.</a:t>
            </a:r>
          </a:p>
          <a:p>
            <a:pPr marL="114300" indent="0">
              <a:buNone/>
            </a:pPr>
            <a:r>
              <a:rPr lang="en-US" dirty="0"/>
              <a:t>· Include a citation at the end of your paper (Works Cited).</a:t>
            </a:r>
          </a:p>
        </p:txBody>
      </p:sp>
    </p:spTree>
    <p:extLst>
      <p:ext uri="{BB962C8B-B14F-4D97-AF65-F5344CB8AC3E}">
        <p14:creationId xmlns:p14="http://schemas.microsoft.com/office/powerpoint/2010/main" val="1295178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Parrallelism</a:t>
            </a:r>
            <a:endParaRPr lang="en-US" dirty="0"/>
          </a:p>
        </p:txBody>
      </p:sp>
      <p:sp>
        <p:nvSpPr>
          <p:cNvPr id="3" name="Content Placeholder 2"/>
          <p:cNvSpPr>
            <a:spLocks noGrp="1"/>
          </p:cNvSpPr>
          <p:nvPr>
            <p:ph idx="1"/>
          </p:nvPr>
        </p:nvSpPr>
        <p:spPr/>
        <p:txBody>
          <a:bodyPr>
            <a:normAutofit fontScale="92500"/>
          </a:bodyPr>
          <a:lstStyle/>
          <a:p>
            <a:r>
              <a:rPr lang="en-US" dirty="0"/>
              <a:t>using the same pattern of words to show that two or more ideas have the same level of importance</a:t>
            </a:r>
            <a:r>
              <a:rPr lang="en-US" dirty="0" smtClean="0"/>
              <a:t>.</a:t>
            </a:r>
          </a:p>
          <a:p>
            <a:r>
              <a:rPr lang="en-US" dirty="0"/>
              <a:t>"When you are right you cannot be too radical; when you are wrong, you cannot be too conservative."</a:t>
            </a:r>
            <a:br>
              <a:rPr lang="en-US" dirty="0"/>
            </a:br>
            <a:r>
              <a:rPr lang="en-US" dirty="0"/>
              <a:t>(Martin Luther King, Jr</a:t>
            </a:r>
            <a:r>
              <a:rPr lang="en-US" dirty="0" smtClean="0"/>
              <a:t>.)</a:t>
            </a:r>
          </a:p>
          <a:p>
            <a:r>
              <a:rPr lang="en-US" dirty="0"/>
              <a:t>"Our transportation crisis will be solved by a bigger plane or a wider road, mental illness with a pill, poverty with a law, slums with a bulldozer, urban conflict with a gas, racism with a goodwill gesture."</a:t>
            </a:r>
            <a:br>
              <a:rPr lang="en-US" dirty="0"/>
            </a:br>
            <a:r>
              <a:rPr lang="en-US" dirty="0"/>
              <a:t>(Philip Slater, </a:t>
            </a:r>
            <a:r>
              <a:rPr lang="en-US" i="1" dirty="0"/>
              <a:t>The Pursuit of Loneliness</a:t>
            </a:r>
            <a:r>
              <a:rPr lang="en-US" dirty="0" smtClean="0"/>
              <a:t>)</a:t>
            </a:r>
          </a:p>
          <a:p>
            <a:r>
              <a:rPr lang="en-US" dirty="0"/>
              <a:t>"Today's students can put dope in their veins or hope in their brains. If they can conceive it and believe it, they can achieve it. They must know it is not their aptitude but their attitude that will determine their altitude."</a:t>
            </a:r>
            <a:br>
              <a:rPr lang="en-US" dirty="0"/>
            </a:br>
            <a:r>
              <a:rPr lang="en-US" dirty="0"/>
              <a:t>(Jesse Jackson</a:t>
            </a:r>
            <a:r>
              <a:rPr lang="en-US" dirty="0" smtClean="0"/>
              <a:t>)</a:t>
            </a:r>
          </a:p>
          <a:p>
            <a:endParaRPr lang="en-US" dirty="0"/>
          </a:p>
        </p:txBody>
      </p:sp>
    </p:spTree>
    <p:extLst>
      <p:ext uri="{BB962C8B-B14F-4D97-AF65-F5344CB8AC3E}">
        <p14:creationId xmlns:p14="http://schemas.microsoft.com/office/powerpoint/2010/main" val="2981420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xfrm>
            <a:off x="303213" y="63500"/>
            <a:ext cx="8459787"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effectLst/>
              </a:rPr>
              <a:t>ETHOS, PATHOS, LOGOS</a:t>
            </a:r>
          </a:p>
        </p:txBody>
      </p:sp>
      <p:sp>
        <p:nvSpPr>
          <p:cNvPr id="25603" name="Rectangle 3"/>
          <p:cNvSpPr>
            <a:spLocks noGrp="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Calisto MT" pitchFamily="18" charset="0"/>
              <a:buNone/>
            </a:pPr>
            <a:r>
              <a:rPr lang="en-US" altLang="en-US" smtClean="0">
                <a:effectLst/>
              </a:rPr>
              <a:t>Ethical, emotional, and logical arguments.</a:t>
            </a:r>
          </a:p>
        </p:txBody>
      </p:sp>
      <p:sp>
        <p:nvSpPr>
          <p:cNvPr id="25604" name="AutoShape 5" descr="9k="/>
          <p:cNvSpPr>
            <a:spLocks noChangeAspect="1" noChangeArrowheads="1"/>
          </p:cNvSpPr>
          <p:nvPr/>
        </p:nvSpPr>
        <p:spPr bwMode="auto">
          <a:xfrm>
            <a:off x="150813"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Font typeface="Calisto MT" pitchFamily="18" charset="0"/>
              <a:buChar char="•"/>
              <a:defRPr sz="2400">
                <a:solidFill>
                  <a:schemeClr val="bg2"/>
                </a:solidFill>
                <a:latin typeface="Calisto MT" pitchFamily="18" charset="0"/>
                <a:ea typeface="ＭＳ Ｐゴシック" pitchFamily="-65" charset="-128"/>
              </a:defRPr>
            </a:lvl1pPr>
            <a:lvl2pPr marL="742950" indent="-285750" eaLnBrk="0" hangingPunct="0">
              <a:spcBef>
                <a:spcPts val="600"/>
              </a:spcBef>
              <a:buClr>
                <a:srgbClr val="858585"/>
              </a:buClr>
              <a:buFont typeface="Calisto MT" pitchFamily="18" charset="0"/>
              <a:buChar char="•"/>
              <a:defRPr sz="2200">
                <a:solidFill>
                  <a:schemeClr val="bg2"/>
                </a:solidFill>
                <a:latin typeface="Calisto MT" pitchFamily="18" charset="0"/>
                <a:ea typeface="ＭＳ Ｐゴシック" pitchFamily="-65" charset="-128"/>
              </a:defRPr>
            </a:lvl2pPr>
            <a:lvl3pPr marL="1143000" indent="-228600" eaLnBrk="0" hangingPunct="0">
              <a:spcBef>
                <a:spcPts val="600"/>
              </a:spcBef>
              <a:buFont typeface="Calisto MT" pitchFamily="18" charset="0"/>
              <a:buChar char="•"/>
              <a:defRPr sz="2000">
                <a:solidFill>
                  <a:schemeClr val="bg2"/>
                </a:solidFill>
                <a:latin typeface="Calisto MT" pitchFamily="18" charset="0"/>
                <a:ea typeface="ＭＳ Ｐゴシック" pitchFamily="-65" charset="-128"/>
              </a:defRPr>
            </a:lvl3pPr>
            <a:lvl4pPr marL="1600200" indent="-228600" eaLnBrk="0" hangingPunct="0">
              <a:spcBef>
                <a:spcPts val="600"/>
              </a:spcBef>
              <a:buClr>
                <a:srgbClr val="858585"/>
              </a:buClr>
              <a:buFont typeface="Calisto MT" pitchFamily="18" charset="0"/>
              <a:buChar char="•"/>
              <a:defRPr>
                <a:solidFill>
                  <a:schemeClr val="bg2"/>
                </a:solidFill>
                <a:latin typeface="Calisto MT" pitchFamily="18" charset="0"/>
                <a:ea typeface="ＭＳ Ｐゴシック" pitchFamily="-65" charset="-128"/>
              </a:defRPr>
            </a:lvl4pPr>
            <a:lvl5pPr marL="2057400" indent="-228600" eaLnBrk="0" hangingPunct="0">
              <a:spcBef>
                <a:spcPts val="600"/>
              </a:spcBef>
              <a:buFont typeface="Calisto MT" pitchFamily="18" charset="0"/>
              <a:buChar char="•"/>
              <a:defRPr>
                <a:solidFill>
                  <a:schemeClr val="bg2"/>
                </a:solidFill>
                <a:latin typeface="Calisto MT" pitchFamily="18" charset="0"/>
                <a:ea typeface="ＭＳ Ｐゴシック" pitchFamily="-65" charset="-128"/>
              </a:defRPr>
            </a:lvl5pPr>
            <a:lvl6pPr marL="25146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6pPr>
            <a:lvl7pPr marL="29718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7pPr>
            <a:lvl8pPr marL="34290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8pPr>
            <a:lvl9pPr marL="38862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9pPr>
          </a:lstStyle>
          <a:p>
            <a:pPr eaLnBrk="1" hangingPunct="1">
              <a:spcBef>
                <a:spcPct val="0"/>
              </a:spcBef>
              <a:buFontTx/>
              <a:buNone/>
            </a:pPr>
            <a:endParaRPr lang="en-US" altLang="en-US" sz="1800">
              <a:solidFill>
                <a:schemeClr val="tx1"/>
              </a:solidFill>
              <a:latin typeface="Arial" charset="0"/>
            </a:endParaRPr>
          </a:p>
        </p:txBody>
      </p:sp>
      <p:sp>
        <p:nvSpPr>
          <p:cNvPr id="25605" name="AutoShape 7" descr="9k="/>
          <p:cNvSpPr>
            <a:spLocks noChangeAspect="1" noChangeArrowheads="1"/>
          </p:cNvSpPr>
          <p:nvPr/>
        </p:nvSpPr>
        <p:spPr bwMode="auto">
          <a:xfrm>
            <a:off x="150813"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Font typeface="Calisto MT" pitchFamily="18" charset="0"/>
              <a:buChar char="•"/>
              <a:defRPr sz="2400">
                <a:solidFill>
                  <a:schemeClr val="bg2"/>
                </a:solidFill>
                <a:latin typeface="Calisto MT" pitchFamily="18" charset="0"/>
                <a:ea typeface="ＭＳ Ｐゴシック" pitchFamily="-65" charset="-128"/>
              </a:defRPr>
            </a:lvl1pPr>
            <a:lvl2pPr marL="742950" indent="-285750" eaLnBrk="0" hangingPunct="0">
              <a:spcBef>
                <a:spcPts val="600"/>
              </a:spcBef>
              <a:buClr>
                <a:srgbClr val="858585"/>
              </a:buClr>
              <a:buFont typeface="Calisto MT" pitchFamily="18" charset="0"/>
              <a:buChar char="•"/>
              <a:defRPr sz="2200">
                <a:solidFill>
                  <a:schemeClr val="bg2"/>
                </a:solidFill>
                <a:latin typeface="Calisto MT" pitchFamily="18" charset="0"/>
                <a:ea typeface="ＭＳ Ｐゴシック" pitchFamily="-65" charset="-128"/>
              </a:defRPr>
            </a:lvl2pPr>
            <a:lvl3pPr marL="1143000" indent="-228600" eaLnBrk="0" hangingPunct="0">
              <a:spcBef>
                <a:spcPts val="600"/>
              </a:spcBef>
              <a:buFont typeface="Calisto MT" pitchFamily="18" charset="0"/>
              <a:buChar char="•"/>
              <a:defRPr sz="2000">
                <a:solidFill>
                  <a:schemeClr val="bg2"/>
                </a:solidFill>
                <a:latin typeface="Calisto MT" pitchFamily="18" charset="0"/>
                <a:ea typeface="ＭＳ Ｐゴシック" pitchFamily="-65" charset="-128"/>
              </a:defRPr>
            </a:lvl3pPr>
            <a:lvl4pPr marL="1600200" indent="-228600" eaLnBrk="0" hangingPunct="0">
              <a:spcBef>
                <a:spcPts val="600"/>
              </a:spcBef>
              <a:buClr>
                <a:srgbClr val="858585"/>
              </a:buClr>
              <a:buFont typeface="Calisto MT" pitchFamily="18" charset="0"/>
              <a:buChar char="•"/>
              <a:defRPr>
                <a:solidFill>
                  <a:schemeClr val="bg2"/>
                </a:solidFill>
                <a:latin typeface="Calisto MT" pitchFamily="18" charset="0"/>
                <a:ea typeface="ＭＳ Ｐゴシック" pitchFamily="-65" charset="-128"/>
              </a:defRPr>
            </a:lvl4pPr>
            <a:lvl5pPr marL="2057400" indent="-228600" eaLnBrk="0" hangingPunct="0">
              <a:spcBef>
                <a:spcPts val="600"/>
              </a:spcBef>
              <a:buFont typeface="Calisto MT" pitchFamily="18" charset="0"/>
              <a:buChar char="•"/>
              <a:defRPr>
                <a:solidFill>
                  <a:schemeClr val="bg2"/>
                </a:solidFill>
                <a:latin typeface="Calisto MT" pitchFamily="18" charset="0"/>
                <a:ea typeface="ＭＳ Ｐゴシック" pitchFamily="-65" charset="-128"/>
              </a:defRPr>
            </a:lvl5pPr>
            <a:lvl6pPr marL="25146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6pPr>
            <a:lvl7pPr marL="29718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7pPr>
            <a:lvl8pPr marL="34290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8pPr>
            <a:lvl9pPr marL="38862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9pPr>
          </a:lstStyle>
          <a:p>
            <a:pPr eaLnBrk="1" hangingPunct="1">
              <a:spcBef>
                <a:spcPct val="0"/>
              </a:spcBef>
              <a:buFontTx/>
              <a:buNone/>
            </a:pPr>
            <a:endParaRPr lang="en-US" altLang="en-US" sz="1800">
              <a:solidFill>
                <a:schemeClr val="tx1"/>
              </a:solidFill>
              <a:latin typeface="Arial" charset="0"/>
            </a:endParaRPr>
          </a:p>
        </p:txBody>
      </p:sp>
      <p:sp>
        <p:nvSpPr>
          <p:cNvPr id="25606" name="AutoShape 9" descr="9k="/>
          <p:cNvSpPr>
            <a:spLocks noChangeAspect="1" noChangeArrowheads="1"/>
          </p:cNvSpPr>
          <p:nvPr/>
        </p:nvSpPr>
        <p:spPr bwMode="auto">
          <a:xfrm>
            <a:off x="150813"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Font typeface="Calisto MT" pitchFamily="18" charset="0"/>
              <a:buChar char="•"/>
              <a:defRPr sz="2400">
                <a:solidFill>
                  <a:schemeClr val="bg2"/>
                </a:solidFill>
                <a:latin typeface="Calisto MT" pitchFamily="18" charset="0"/>
                <a:ea typeface="ＭＳ Ｐゴシック" pitchFamily="-65" charset="-128"/>
              </a:defRPr>
            </a:lvl1pPr>
            <a:lvl2pPr marL="742950" indent="-285750" eaLnBrk="0" hangingPunct="0">
              <a:spcBef>
                <a:spcPts val="600"/>
              </a:spcBef>
              <a:buClr>
                <a:srgbClr val="858585"/>
              </a:buClr>
              <a:buFont typeface="Calisto MT" pitchFamily="18" charset="0"/>
              <a:buChar char="•"/>
              <a:defRPr sz="2200">
                <a:solidFill>
                  <a:schemeClr val="bg2"/>
                </a:solidFill>
                <a:latin typeface="Calisto MT" pitchFamily="18" charset="0"/>
                <a:ea typeface="ＭＳ Ｐゴシック" pitchFamily="-65" charset="-128"/>
              </a:defRPr>
            </a:lvl2pPr>
            <a:lvl3pPr marL="1143000" indent="-228600" eaLnBrk="0" hangingPunct="0">
              <a:spcBef>
                <a:spcPts val="600"/>
              </a:spcBef>
              <a:buFont typeface="Calisto MT" pitchFamily="18" charset="0"/>
              <a:buChar char="•"/>
              <a:defRPr sz="2000">
                <a:solidFill>
                  <a:schemeClr val="bg2"/>
                </a:solidFill>
                <a:latin typeface="Calisto MT" pitchFamily="18" charset="0"/>
                <a:ea typeface="ＭＳ Ｐゴシック" pitchFamily="-65" charset="-128"/>
              </a:defRPr>
            </a:lvl3pPr>
            <a:lvl4pPr marL="1600200" indent="-228600" eaLnBrk="0" hangingPunct="0">
              <a:spcBef>
                <a:spcPts val="600"/>
              </a:spcBef>
              <a:buClr>
                <a:srgbClr val="858585"/>
              </a:buClr>
              <a:buFont typeface="Calisto MT" pitchFamily="18" charset="0"/>
              <a:buChar char="•"/>
              <a:defRPr>
                <a:solidFill>
                  <a:schemeClr val="bg2"/>
                </a:solidFill>
                <a:latin typeface="Calisto MT" pitchFamily="18" charset="0"/>
                <a:ea typeface="ＭＳ Ｐゴシック" pitchFamily="-65" charset="-128"/>
              </a:defRPr>
            </a:lvl4pPr>
            <a:lvl5pPr marL="2057400" indent="-228600" eaLnBrk="0" hangingPunct="0">
              <a:spcBef>
                <a:spcPts val="600"/>
              </a:spcBef>
              <a:buFont typeface="Calisto MT" pitchFamily="18" charset="0"/>
              <a:buChar char="•"/>
              <a:defRPr>
                <a:solidFill>
                  <a:schemeClr val="bg2"/>
                </a:solidFill>
                <a:latin typeface="Calisto MT" pitchFamily="18" charset="0"/>
                <a:ea typeface="ＭＳ Ｐゴシック" pitchFamily="-65" charset="-128"/>
              </a:defRPr>
            </a:lvl5pPr>
            <a:lvl6pPr marL="25146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6pPr>
            <a:lvl7pPr marL="29718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7pPr>
            <a:lvl8pPr marL="34290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8pPr>
            <a:lvl9pPr marL="3886200" indent="-228600" defTabSz="457200" eaLnBrk="0" fontAlgn="base" hangingPunct="0">
              <a:spcBef>
                <a:spcPts val="600"/>
              </a:spcBef>
              <a:spcAft>
                <a:spcPct val="0"/>
              </a:spcAft>
              <a:buFont typeface="Calisto MT" pitchFamily="18" charset="0"/>
              <a:buChar char="•"/>
              <a:defRPr>
                <a:solidFill>
                  <a:schemeClr val="bg2"/>
                </a:solidFill>
                <a:latin typeface="Calisto MT" pitchFamily="18" charset="0"/>
                <a:ea typeface="ＭＳ Ｐゴシック" pitchFamily="-65" charset="-128"/>
              </a:defRPr>
            </a:lvl9pPr>
          </a:lstStyle>
          <a:p>
            <a:pPr eaLnBrk="1" hangingPunct="1">
              <a:spcBef>
                <a:spcPct val="0"/>
              </a:spcBef>
              <a:buFontTx/>
              <a:buNone/>
            </a:pPr>
            <a:endParaRPr lang="en-US" altLang="en-US" sz="1800">
              <a:solidFill>
                <a:schemeClr val="tx1"/>
              </a:solidFill>
              <a:latin typeface="Arial" charset="0"/>
            </a:endParaRPr>
          </a:p>
        </p:txBody>
      </p:sp>
      <p:pic>
        <p:nvPicPr>
          <p:cNvPr id="256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38400"/>
            <a:ext cx="6019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802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Pathos</a:t>
            </a:r>
            <a:endParaRPr lang="en-US" dirty="0"/>
          </a:p>
        </p:txBody>
      </p:sp>
      <p:sp>
        <p:nvSpPr>
          <p:cNvPr id="3" name="Content Placeholder 2"/>
          <p:cNvSpPr>
            <a:spLocks noGrp="1"/>
          </p:cNvSpPr>
          <p:nvPr>
            <p:ph idx="1"/>
          </p:nvPr>
        </p:nvSpPr>
        <p:spPr/>
        <p:txBody>
          <a:bodyPr/>
          <a:lstStyle/>
          <a:p>
            <a:r>
              <a:rPr lang="en-US" dirty="0" smtClean="0"/>
              <a:t>The means of persuasion that appeals to the audience’s emotions</a:t>
            </a:r>
          </a:p>
          <a:p>
            <a:r>
              <a:rPr lang="en-US" dirty="0"/>
              <a:t>"A brilliant young woman I know was asked once to support her </a:t>
            </a:r>
            <a:r>
              <a:rPr lang="en-US" dirty="0">
                <a:hlinkClick r:id="rId2"/>
              </a:rPr>
              <a:t>argument</a:t>
            </a:r>
            <a:r>
              <a:rPr lang="en-US" dirty="0"/>
              <a:t> in favor of social welfare. She named the most powerful source imaginable: the look in a mother's face when she cannot feed her children. Can you look that hungry child in the eyes? See the blood on his feet from working barefoot in the cotton fields. Or do you ask his baby sister with her belly swollen from hunger if she cares about her daddy's work ethics?"</a:t>
            </a:r>
            <a:br>
              <a:rPr lang="en-US" dirty="0"/>
            </a:br>
            <a:r>
              <a:rPr lang="en-US" dirty="0"/>
              <a:t>(Nate Parker as Henry Lowe in </a:t>
            </a:r>
            <a:r>
              <a:rPr lang="en-US" i="1" dirty="0"/>
              <a:t>The Great Debaters</a:t>
            </a:r>
            <a:r>
              <a:rPr lang="en-US" dirty="0"/>
              <a:t>, 2007</a:t>
            </a:r>
          </a:p>
        </p:txBody>
      </p:sp>
    </p:spTree>
    <p:extLst>
      <p:ext uri="{BB962C8B-B14F-4D97-AF65-F5344CB8AC3E}">
        <p14:creationId xmlns:p14="http://schemas.microsoft.com/office/powerpoint/2010/main" val="1558629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Ethos</a:t>
            </a:r>
            <a:endParaRPr lang="en-US" dirty="0"/>
          </a:p>
        </p:txBody>
      </p:sp>
      <p:sp>
        <p:nvSpPr>
          <p:cNvPr id="3" name="Content Placeholder 2"/>
          <p:cNvSpPr>
            <a:spLocks noGrp="1"/>
          </p:cNvSpPr>
          <p:nvPr>
            <p:ph idx="1"/>
          </p:nvPr>
        </p:nvSpPr>
        <p:spPr/>
        <p:txBody>
          <a:bodyPr/>
          <a:lstStyle/>
          <a:p>
            <a:r>
              <a:rPr lang="en-US" dirty="0" smtClean="0"/>
              <a:t>A persuasive appeal based on the writer or speaker’s character or projected character.</a:t>
            </a:r>
          </a:p>
          <a:p>
            <a:r>
              <a:rPr lang="en-US" dirty="0"/>
              <a:t>"The personality of the </a:t>
            </a:r>
            <a:r>
              <a:rPr lang="en-US" dirty="0">
                <a:hlinkClick r:id="rId2"/>
              </a:rPr>
              <a:t>orator</a:t>
            </a:r>
            <a:r>
              <a:rPr lang="en-US" dirty="0"/>
              <a:t> outweighs the issues."</a:t>
            </a:r>
            <a:br>
              <a:rPr lang="en-US" dirty="0"/>
            </a:br>
            <a:r>
              <a:rPr lang="en-US" dirty="0"/>
              <a:t>(John Leopold)</a:t>
            </a:r>
          </a:p>
          <a:p>
            <a:r>
              <a:rPr lang="en-US" dirty="0" smtClean="0"/>
              <a:t>"</a:t>
            </a:r>
            <a:r>
              <a:rPr lang="en-US" dirty="0"/>
              <a:t>I'm not a doctor, but I play one on TV."</a:t>
            </a:r>
            <a:br>
              <a:rPr lang="en-US" dirty="0"/>
            </a:br>
            <a:r>
              <a:rPr lang="en-US" dirty="0"/>
              <a:t>(1960s TV commercial for Excedrin</a:t>
            </a:r>
            <a:r>
              <a:rPr lang="en-US" dirty="0" smtClean="0"/>
              <a:t>)</a:t>
            </a:r>
          </a:p>
          <a:p>
            <a:r>
              <a:rPr lang="en-US" dirty="0" smtClean="0"/>
              <a:t>What is more reliable?  Information about lung research on the American Lung </a:t>
            </a:r>
            <a:r>
              <a:rPr lang="en-US" dirty="0" err="1" smtClean="0"/>
              <a:t>Assoication</a:t>
            </a:r>
            <a:r>
              <a:rPr lang="en-US" dirty="0" smtClean="0"/>
              <a:t> website, or from a Facebook profile page?</a:t>
            </a:r>
            <a:endParaRPr lang="en-US" dirty="0"/>
          </a:p>
          <a:p>
            <a:pPr marL="11430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93680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Logos</a:t>
            </a:r>
            <a:endParaRPr lang="en-US" dirty="0"/>
          </a:p>
        </p:txBody>
      </p:sp>
      <p:sp>
        <p:nvSpPr>
          <p:cNvPr id="3" name="Content Placeholder 2"/>
          <p:cNvSpPr>
            <a:spLocks noGrp="1"/>
          </p:cNvSpPr>
          <p:nvPr>
            <p:ph idx="1"/>
          </p:nvPr>
        </p:nvSpPr>
        <p:spPr/>
        <p:txBody>
          <a:bodyPr/>
          <a:lstStyle/>
          <a:p>
            <a:r>
              <a:rPr lang="en-US" dirty="0" smtClean="0"/>
              <a:t>The means of persuasion based on the truth, or apparent truth.</a:t>
            </a:r>
          </a:p>
          <a:p>
            <a:r>
              <a:rPr lang="en-US" dirty="0" smtClean="0"/>
              <a:t>Statistics</a:t>
            </a:r>
          </a:p>
          <a:p>
            <a:r>
              <a:rPr lang="en-US" dirty="0" err="1" smtClean="0"/>
              <a:t>Surverys</a:t>
            </a:r>
            <a:endParaRPr lang="en-US" dirty="0" smtClean="0"/>
          </a:p>
          <a:p>
            <a:r>
              <a:rPr lang="en-US" dirty="0" smtClean="0"/>
              <a:t>RELIABLE INFORMATION FROM RELIABLE SOURCES.</a:t>
            </a:r>
          </a:p>
          <a:p>
            <a:r>
              <a:rPr lang="en-US" dirty="0" smtClean="0"/>
              <a:t>“Mom, it is proven that cell phones can save lives in emergency situations.”</a:t>
            </a:r>
            <a:endParaRPr lang="en-US" dirty="0"/>
          </a:p>
        </p:txBody>
      </p:sp>
    </p:spTree>
    <p:extLst>
      <p:ext uri="{BB962C8B-B14F-4D97-AF65-F5344CB8AC3E}">
        <p14:creationId xmlns:p14="http://schemas.microsoft.com/office/powerpoint/2010/main" val="3234919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500"/>
            <a:ext cx="8686800" cy="1282700"/>
          </a:xfrm>
        </p:spPr>
        <p:txBody>
          <a:bodyPr/>
          <a:lstStyle/>
          <a:p>
            <a:pPr>
              <a:defRPr/>
            </a:pPr>
            <a:r>
              <a:rPr lang="en-US" b="1" dirty="0" smtClean="0">
                <a:effectLst/>
                <a:latin typeface="+mn-lt"/>
              </a:rPr>
              <a:t>ACTIVE vs. PASSIVE VOICE</a:t>
            </a:r>
            <a:endParaRPr lang="en-US" b="1" dirty="0">
              <a:effectLst/>
              <a:latin typeface="+mn-lt"/>
            </a:endParaRPr>
          </a:p>
        </p:txBody>
      </p:sp>
      <p:sp>
        <p:nvSpPr>
          <p:cNvPr id="3" name="Content Placeholder 2"/>
          <p:cNvSpPr>
            <a:spLocks noGrp="1"/>
          </p:cNvSpPr>
          <p:nvPr>
            <p:ph idx="1"/>
          </p:nvPr>
        </p:nvSpPr>
        <p:spPr/>
        <p:txBody>
          <a:bodyPr/>
          <a:lstStyle/>
          <a:p>
            <a:pPr>
              <a:defRPr/>
            </a:pPr>
            <a:r>
              <a:rPr lang="en-US" b="1" dirty="0" smtClean="0"/>
              <a:t>“Mistakes were made…” </a:t>
            </a:r>
          </a:p>
          <a:p>
            <a:pPr marL="0" indent="0">
              <a:buFont typeface="Calisto MT" pitchFamily="18" charset="0"/>
              <a:buNone/>
              <a:defRPr/>
            </a:pPr>
            <a:endParaRPr lang="en-US" dirty="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2443163"/>
            <a:ext cx="7086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799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bwMode="auto">
          <a:xfrm>
            <a:off x="152400" y="63500"/>
            <a:ext cx="8991600"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effectLst/>
              </a:rPr>
              <a:t>ANTIMETABOLE/CHIASMUS</a:t>
            </a:r>
          </a:p>
        </p:txBody>
      </p:sp>
      <p:sp>
        <p:nvSpPr>
          <p:cNvPr id="44035" name="Rectangle 3"/>
          <p:cNvSpPr>
            <a:spLocks noGrp="1"/>
          </p:cNvSpPr>
          <p:nvPr>
            <p:ph type="body" idx="4294967295"/>
          </p:nvPr>
        </p:nvSpPr>
        <p:spPr bwMode="auto">
          <a:xfrm>
            <a:off x="457200" y="1524000"/>
            <a:ext cx="82296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2000" b="1" u="sng" dirty="0" err="1" smtClean="0">
                <a:effectLst/>
              </a:rPr>
              <a:t>Antimetabole</a:t>
            </a:r>
            <a:r>
              <a:rPr lang="en-US" sz="1800" dirty="0" smtClean="0">
                <a:effectLst/>
              </a:rPr>
              <a:t>: </a:t>
            </a:r>
            <a:r>
              <a:rPr lang="en-US" sz="2000" dirty="0" smtClean="0">
                <a:effectLst/>
              </a:rPr>
              <a:t>Repetition of words in successive clauses but transposed in grammatical order</a:t>
            </a:r>
          </a:p>
          <a:p>
            <a:pPr eaLnBrk="1" hangingPunct="1">
              <a:defRPr/>
            </a:pPr>
            <a:r>
              <a:rPr lang="en-US" sz="2000" dirty="0" smtClean="0">
                <a:effectLst/>
              </a:rPr>
              <a:t>“The rhythm is the bass and the bass is the treble” --Warren G </a:t>
            </a:r>
          </a:p>
          <a:p>
            <a:pPr eaLnBrk="1" hangingPunct="1">
              <a:defRPr/>
            </a:pPr>
            <a:r>
              <a:rPr lang="en-US" sz="2000" b="1" u="sng" dirty="0" smtClean="0">
                <a:effectLst/>
              </a:rPr>
              <a:t>Chiasmus</a:t>
            </a:r>
            <a:r>
              <a:rPr lang="en-US" sz="2000" dirty="0" smtClean="0">
                <a:effectLst/>
              </a:rPr>
              <a:t>: Transposed grammar only</a:t>
            </a:r>
          </a:p>
          <a:p>
            <a:pPr eaLnBrk="1" hangingPunct="1">
              <a:defRPr/>
            </a:pPr>
            <a:r>
              <a:rPr lang="en-US" sz="2000" dirty="0" smtClean="0">
                <a:effectLst/>
              </a:rPr>
              <a:t>“</a:t>
            </a:r>
            <a:r>
              <a:rPr lang="en-US" sz="2000" dirty="0" smtClean="0"/>
              <a:t>He </a:t>
            </a:r>
            <a:r>
              <a:rPr lang="en-US" sz="2000" i="1" dirty="0" smtClean="0"/>
              <a:t>knowingly</a:t>
            </a:r>
            <a:r>
              <a:rPr lang="en-US" sz="2000" dirty="0" smtClean="0"/>
              <a:t> </a:t>
            </a:r>
            <a:r>
              <a:rPr lang="en-US" sz="2000" i="1" dirty="0" smtClean="0"/>
              <a:t>led</a:t>
            </a:r>
            <a:r>
              <a:rPr lang="en-US" sz="2000" dirty="0" smtClean="0"/>
              <a:t> and we </a:t>
            </a:r>
            <a:r>
              <a:rPr lang="en-US" sz="2000" i="1" dirty="0" smtClean="0"/>
              <a:t>followed</a:t>
            </a:r>
            <a:r>
              <a:rPr lang="en-US" sz="2000" dirty="0" smtClean="0"/>
              <a:t> </a:t>
            </a:r>
            <a:r>
              <a:rPr lang="en-US" sz="2000" i="1" dirty="0" smtClean="0"/>
              <a:t>blindly</a:t>
            </a:r>
            <a:r>
              <a:rPr lang="en-US" sz="2000" dirty="0" smtClean="0"/>
              <a:t>“ (adverb/verb; verb/adverb)</a:t>
            </a:r>
            <a:endParaRPr lang="en-US" sz="2000" dirty="0" smtClean="0">
              <a:effectLst/>
            </a:endParaRPr>
          </a:p>
          <a:p>
            <a:pPr eaLnBrk="1" hangingPunct="1">
              <a:buFont typeface="Calisto MT" pitchFamily="18" charset="0"/>
              <a:buNone/>
              <a:defRPr/>
            </a:pPr>
            <a:endParaRPr lang="en-US" sz="2000" dirty="0" smtClean="0">
              <a:effectLst/>
            </a:endParaRPr>
          </a:p>
        </p:txBody>
      </p:sp>
      <p:pic>
        <p:nvPicPr>
          <p:cNvPr id="23556" name="Picture 4" descr="warren-g-wallpapers-900x6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3962400"/>
            <a:ext cx="464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646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ffectLst/>
                <a:latin typeface="+mn-lt"/>
              </a:rPr>
              <a:t>ANALOGY</a:t>
            </a:r>
          </a:p>
        </p:txBody>
      </p:sp>
      <p:pic>
        <p:nvPicPr>
          <p:cNvPr id="29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30338"/>
            <a:ext cx="5257800"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519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lstStyle/>
          <a:p>
            <a:r>
              <a:rPr lang="en-US" dirty="0">
                <a:hlinkClick r:id="rId2"/>
              </a:rPr>
              <a:t>http://owl.english.purdue.edu/owl/resource/623/1</a:t>
            </a:r>
            <a:r>
              <a:rPr lang="en-US" dirty="0" smtClean="0">
                <a:hlinkClick r:id="rId2"/>
              </a:rPr>
              <a:t>/</a:t>
            </a:r>
            <a:endParaRPr lang="en-US" dirty="0" smtClean="0"/>
          </a:p>
          <a:p>
            <a:endParaRPr lang="en-US" dirty="0"/>
          </a:p>
          <a:p>
            <a:r>
              <a:rPr lang="en-US" dirty="0">
                <a:hlinkClick r:id="rId3"/>
              </a:rPr>
              <a:t>http://</a:t>
            </a:r>
            <a:r>
              <a:rPr lang="en-US" dirty="0" smtClean="0">
                <a:hlinkClick r:id="rId3"/>
              </a:rPr>
              <a:t>grammar.about.com</a:t>
            </a:r>
            <a:endParaRPr lang="en-US" dirty="0" smtClean="0"/>
          </a:p>
          <a:p>
            <a:endParaRPr lang="en-US" dirty="0"/>
          </a:p>
        </p:txBody>
      </p:sp>
    </p:spTree>
    <p:extLst>
      <p:ext uri="{BB962C8B-B14F-4D97-AF65-F5344CB8AC3E}">
        <p14:creationId xmlns:p14="http://schemas.microsoft.com/office/powerpoint/2010/main" val="62342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EXAMPLE</a:t>
            </a:r>
            <a:endParaRPr lang="en-US" dirty="0"/>
          </a:p>
        </p:txBody>
      </p:sp>
      <p:sp>
        <p:nvSpPr>
          <p:cNvPr id="3" name="Content Placeholder 2"/>
          <p:cNvSpPr>
            <a:spLocks noGrp="1"/>
          </p:cNvSpPr>
          <p:nvPr>
            <p:ph idx="1"/>
          </p:nvPr>
        </p:nvSpPr>
        <p:spPr/>
        <p:txBody>
          <a:bodyPr>
            <a:normAutofit/>
          </a:bodyPr>
          <a:lstStyle/>
          <a:p>
            <a:r>
              <a:rPr lang="en-US" b="1" i="1" dirty="0"/>
              <a:t>MLA Example</a:t>
            </a:r>
            <a:r>
              <a:rPr lang="en-US" b="1" dirty="0"/>
              <a:t>:</a:t>
            </a:r>
          </a:p>
          <a:p>
            <a:r>
              <a:rPr lang="en-US" dirty="0"/>
              <a:t>Original passage:</a:t>
            </a:r>
          </a:p>
          <a:p>
            <a:r>
              <a:rPr lang="en-US" dirty="0"/>
              <a:t>By 1964, there were an estimated 33,500 restaurants in the United States </a:t>
            </a:r>
            <a:r>
              <a:rPr lang="en-US" dirty="0" smtClean="0"/>
              <a:t>calling themselves </a:t>
            </a:r>
            <a:r>
              <a:rPr lang="en-US" dirty="0"/>
              <a:t>“</a:t>
            </a:r>
            <a:r>
              <a:rPr lang="en-US" dirty="0" smtClean="0"/>
              <a:t>drive-ins,” but </a:t>
            </a:r>
            <a:r>
              <a:rPr lang="en-US" dirty="0"/>
              <a:t>only 24,500 offered hot food, the remainder being ice </a:t>
            </a:r>
            <a:r>
              <a:rPr lang="en-US" dirty="0" smtClean="0"/>
              <a:t>cream and soft drink stands </a:t>
            </a:r>
            <a:r>
              <a:rPr lang="en-US" dirty="0"/>
              <a:t>primarily. Layout varied from </a:t>
            </a:r>
            <a:r>
              <a:rPr lang="en-US" dirty="0" smtClean="0"/>
              <a:t>drive-in to drive-in, but </a:t>
            </a:r>
            <a:r>
              <a:rPr lang="en-US" dirty="0"/>
              <a:t>three </a:t>
            </a:r>
            <a:r>
              <a:rPr lang="en-US" dirty="0" smtClean="0"/>
              <a:t>principal spaces </a:t>
            </a:r>
            <a:r>
              <a:rPr lang="en-US" dirty="0"/>
              <a:t>could always be found: a </a:t>
            </a:r>
            <a:r>
              <a:rPr lang="en-US" dirty="0" smtClean="0"/>
              <a:t>canopy covered driveway </a:t>
            </a:r>
            <a:r>
              <a:rPr lang="en-US" dirty="0"/>
              <a:t>adjacent to the building, </a:t>
            </a:r>
            <a:r>
              <a:rPr lang="en-US" dirty="0" smtClean="0"/>
              <a:t>a kitchen</a:t>
            </a:r>
            <a:r>
              <a:rPr lang="en-US" dirty="0"/>
              <a:t>, and a carhop station linking kitchen and parking lot. The smallest </a:t>
            </a:r>
            <a:r>
              <a:rPr lang="en-US" dirty="0" smtClean="0"/>
              <a:t>drive-ins offered </a:t>
            </a:r>
            <a:r>
              <a:rPr lang="en-US" dirty="0"/>
              <a:t>carhop service only, but many also featured indoor lunch counters and </a:t>
            </a:r>
            <a:r>
              <a:rPr lang="en-US" dirty="0" smtClean="0"/>
              <a:t>booths, sometimes </a:t>
            </a:r>
            <a:r>
              <a:rPr lang="en-US" dirty="0"/>
              <a:t>on the scale of the coffee shop.</a:t>
            </a:r>
          </a:p>
        </p:txBody>
      </p:sp>
    </p:spTree>
    <p:extLst>
      <p:ext uri="{BB962C8B-B14F-4D97-AF65-F5344CB8AC3E}">
        <p14:creationId xmlns:p14="http://schemas.microsoft.com/office/powerpoint/2010/main" val="3980586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EXAMPLE</a:t>
            </a:r>
            <a:endParaRPr lang="en-US" dirty="0"/>
          </a:p>
        </p:txBody>
      </p:sp>
      <p:sp>
        <p:nvSpPr>
          <p:cNvPr id="3" name="Content Placeholder 2"/>
          <p:cNvSpPr>
            <a:spLocks noGrp="1"/>
          </p:cNvSpPr>
          <p:nvPr>
            <p:ph idx="1"/>
          </p:nvPr>
        </p:nvSpPr>
        <p:spPr/>
        <p:txBody>
          <a:bodyPr>
            <a:normAutofit/>
          </a:bodyPr>
          <a:lstStyle/>
          <a:p>
            <a:r>
              <a:rPr lang="en-US" dirty="0"/>
              <a:t>In the chapter “</a:t>
            </a:r>
            <a:r>
              <a:rPr lang="en-US" dirty="0" err="1" smtClean="0"/>
              <a:t>QuickService</a:t>
            </a:r>
            <a:r>
              <a:rPr lang="en-US" dirty="0"/>
              <a:t> </a:t>
            </a:r>
            <a:r>
              <a:rPr lang="en-US" dirty="0" smtClean="0"/>
              <a:t>Restaurants </a:t>
            </a:r>
            <a:r>
              <a:rPr lang="en-US" dirty="0"/>
              <a:t>in the Age of Automobile Convenience,” </a:t>
            </a:r>
            <a:r>
              <a:rPr lang="en-US" dirty="0" smtClean="0"/>
              <a:t>The authors </a:t>
            </a:r>
            <a:r>
              <a:rPr lang="en-US" dirty="0"/>
              <a:t>note that by the </a:t>
            </a:r>
            <a:r>
              <a:rPr lang="en-US" dirty="0" smtClean="0"/>
              <a:t>mid 1960s, nearly </a:t>
            </a:r>
            <a:r>
              <a:rPr lang="en-US" dirty="0"/>
              <a:t>35,000 </a:t>
            </a:r>
            <a:r>
              <a:rPr lang="en-US" dirty="0" smtClean="0"/>
              <a:t>self proclaimed</a:t>
            </a:r>
            <a:r>
              <a:rPr lang="en-US" dirty="0"/>
              <a:t> </a:t>
            </a:r>
            <a:r>
              <a:rPr lang="en-US" dirty="0" smtClean="0"/>
              <a:t>“drive-in” restaurants in </a:t>
            </a:r>
            <a:r>
              <a:rPr lang="en-US" dirty="0"/>
              <a:t>the United States existed. </a:t>
            </a:r>
            <a:r>
              <a:rPr lang="en-US" dirty="0" smtClean="0"/>
              <a:t>No </a:t>
            </a:r>
            <a:r>
              <a:rPr lang="en-US" dirty="0"/>
              <a:t>specific blueprint defined the typical </a:t>
            </a:r>
            <a:r>
              <a:rPr lang="en-US" dirty="0" smtClean="0"/>
              <a:t>drive-in; however</a:t>
            </a:r>
            <a:r>
              <a:rPr lang="en-US" dirty="0"/>
              <a:t>, </a:t>
            </a:r>
            <a:r>
              <a:rPr lang="en-US" dirty="0" smtClean="0"/>
              <a:t>three characteristics </a:t>
            </a:r>
            <a:r>
              <a:rPr lang="en-US" dirty="0"/>
              <a:t>describe this new type of casual eating establishment: a </a:t>
            </a:r>
            <a:r>
              <a:rPr lang="en-US" dirty="0" smtClean="0"/>
              <a:t>covered driveway</a:t>
            </a:r>
            <a:r>
              <a:rPr lang="en-US" dirty="0"/>
              <a:t>, a kitchen, and a carhop station (</a:t>
            </a:r>
            <a:r>
              <a:rPr lang="en-US" dirty="0" err="1"/>
              <a:t>Jackle</a:t>
            </a:r>
            <a:r>
              <a:rPr lang="en-US" dirty="0"/>
              <a:t> and </a:t>
            </a:r>
            <a:r>
              <a:rPr lang="en-US" dirty="0" err="1"/>
              <a:t>Sculle</a:t>
            </a:r>
            <a:r>
              <a:rPr lang="en-US" dirty="0"/>
              <a:t> 55).</a:t>
            </a:r>
          </a:p>
        </p:txBody>
      </p:sp>
    </p:spTree>
    <p:extLst>
      <p:ext uri="{BB962C8B-B14F-4D97-AF65-F5344CB8AC3E}">
        <p14:creationId xmlns:p14="http://schemas.microsoft.com/office/powerpoint/2010/main" val="849527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a:t>
            </a:r>
            <a:endParaRPr lang="en-US" dirty="0"/>
          </a:p>
        </p:txBody>
      </p:sp>
      <p:sp>
        <p:nvSpPr>
          <p:cNvPr id="3" name="Content Placeholder 2"/>
          <p:cNvSpPr>
            <a:spLocks noGrp="1"/>
          </p:cNvSpPr>
          <p:nvPr>
            <p:ph idx="1"/>
          </p:nvPr>
        </p:nvSpPr>
        <p:spPr/>
        <p:txBody>
          <a:bodyPr>
            <a:normAutofit/>
          </a:bodyPr>
          <a:lstStyle/>
          <a:p>
            <a:r>
              <a:rPr lang="en-US" sz="2800" dirty="0" smtClean="0"/>
              <a:t>An analysis or evaluation of a text, production, or performance.</a:t>
            </a:r>
          </a:p>
          <a:p>
            <a:r>
              <a:rPr lang="en-US" sz="2800" dirty="0" smtClean="0"/>
              <a:t>Similar to summary in that it identifies main point, looks at questions, and reviews results.</a:t>
            </a:r>
          </a:p>
          <a:p>
            <a:r>
              <a:rPr lang="en-US" sz="2800" dirty="0" smtClean="0"/>
              <a:t>A critique adds the writer’s OWN analysis and evaluation.</a:t>
            </a:r>
          </a:p>
          <a:p>
            <a:r>
              <a:rPr lang="en-US" sz="2800" dirty="0" smtClean="0"/>
              <a:t>It does not mean that the author only points out flaws!</a:t>
            </a:r>
            <a:endParaRPr lang="en-US" sz="2800" dirty="0"/>
          </a:p>
          <a:p>
            <a:pPr marL="114300" indent="0">
              <a:buNone/>
            </a:pPr>
            <a:r>
              <a:rPr lang="en-US" sz="2800" dirty="0"/>
              <a:t/>
            </a:r>
            <a:br>
              <a:rPr lang="en-US" sz="2800" dirty="0"/>
            </a:br>
            <a:endParaRPr lang="en-US" sz="2800" dirty="0"/>
          </a:p>
        </p:txBody>
      </p:sp>
    </p:spTree>
    <p:extLst>
      <p:ext uri="{BB962C8B-B14F-4D97-AF65-F5344CB8AC3E}">
        <p14:creationId xmlns:p14="http://schemas.microsoft.com/office/powerpoint/2010/main" val="690701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Paraphrasing</a:t>
            </a:r>
            <a:endParaRPr lang="en-US" dirty="0"/>
          </a:p>
        </p:txBody>
      </p:sp>
      <p:sp>
        <p:nvSpPr>
          <p:cNvPr id="3" name="Content Placeholder 2"/>
          <p:cNvSpPr>
            <a:spLocks noGrp="1"/>
          </p:cNvSpPr>
          <p:nvPr>
            <p:ph idx="1"/>
          </p:nvPr>
        </p:nvSpPr>
        <p:spPr/>
        <p:txBody>
          <a:bodyPr/>
          <a:lstStyle/>
          <a:p>
            <a:r>
              <a:rPr lang="en-US" dirty="0"/>
              <a:t>involves putting a passage from source material into your own words. </a:t>
            </a:r>
            <a:endParaRPr lang="en-US" dirty="0" smtClean="0"/>
          </a:p>
          <a:p>
            <a:r>
              <a:rPr lang="en-US" dirty="0" smtClean="0"/>
              <a:t>A paraphrase must also be attributed to the original source. </a:t>
            </a:r>
          </a:p>
          <a:p>
            <a:r>
              <a:rPr lang="en-US" dirty="0" smtClean="0"/>
              <a:t>Paraphrased material is usually shorter than the original passage, taking a somewhat broader segment of the source and condensing it slightly.</a:t>
            </a:r>
          </a:p>
          <a:p>
            <a:r>
              <a:rPr lang="en-US" dirty="0" smtClean="0"/>
              <a:t>HINT:  THIS IS WHAT MOST STUDENTS DO, AND THEN CLAIM IT ISN’T PLAGIARISM!  IT IS!!!!!!</a:t>
            </a:r>
          </a:p>
          <a:p>
            <a:endParaRPr lang="en-US" dirty="0" smtClean="0"/>
          </a:p>
          <a:p>
            <a:endParaRPr lang="en-US" dirty="0"/>
          </a:p>
        </p:txBody>
      </p:sp>
    </p:spTree>
    <p:extLst>
      <p:ext uri="{BB962C8B-B14F-4D97-AF65-F5344CB8AC3E}">
        <p14:creationId xmlns:p14="http://schemas.microsoft.com/office/powerpoint/2010/main" val="2179650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PARAPHRASING EXAMPLE</a:t>
            </a:r>
            <a:endParaRPr lang="en-US" dirty="0"/>
          </a:p>
        </p:txBody>
      </p:sp>
      <p:sp>
        <p:nvSpPr>
          <p:cNvPr id="3" name="Content Placeholder 2"/>
          <p:cNvSpPr>
            <a:spLocks noGrp="1"/>
          </p:cNvSpPr>
          <p:nvPr>
            <p:ph idx="1"/>
          </p:nvPr>
        </p:nvSpPr>
        <p:spPr/>
        <p:txBody>
          <a:bodyPr/>
          <a:lstStyle/>
          <a:p>
            <a:r>
              <a:rPr lang="en-US" b="1" i="1" dirty="0"/>
              <a:t>MLA Example:</a:t>
            </a:r>
          </a:p>
          <a:p>
            <a:r>
              <a:rPr lang="en-US" dirty="0"/>
              <a:t>Original passage:</a:t>
            </a:r>
          </a:p>
          <a:p>
            <a:r>
              <a:rPr lang="en-US" dirty="0"/>
              <a:t>Annie Oakley's life spanned years of tremendous change for American women. By </a:t>
            </a:r>
            <a:r>
              <a:rPr lang="en-US" dirty="0" smtClean="0"/>
              <a:t>the time </a:t>
            </a:r>
            <a:r>
              <a:rPr lang="en-US" dirty="0"/>
              <a:t>of her death in 1926, Americans were celebrating the liberated, </a:t>
            </a:r>
            <a:r>
              <a:rPr lang="en-US" dirty="0" smtClean="0"/>
              <a:t>urban focused, modern </a:t>
            </a:r>
            <a:r>
              <a:rPr lang="en-US" dirty="0"/>
              <a:t>times of the Jazz Age. Women had won the right to vote, wore less </a:t>
            </a:r>
            <a:r>
              <a:rPr lang="en-US" dirty="0" smtClean="0"/>
              <a:t>restrictive clothes</a:t>
            </a:r>
            <a:r>
              <a:rPr lang="en-US" dirty="0"/>
              <a:t>, and followed a changing ideal that was loosening some of the restrictions </a:t>
            </a:r>
            <a:r>
              <a:rPr lang="en-US" dirty="0" smtClean="0"/>
              <a:t>on women's </a:t>
            </a:r>
            <a:r>
              <a:rPr lang="en-US" dirty="0"/>
              <a:t>roles and behavior that had reigned through the nineteenth century.</a:t>
            </a:r>
          </a:p>
        </p:txBody>
      </p:sp>
    </p:spTree>
    <p:extLst>
      <p:ext uri="{BB962C8B-B14F-4D97-AF65-F5344CB8AC3E}">
        <p14:creationId xmlns:p14="http://schemas.microsoft.com/office/powerpoint/2010/main" val="253218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PARAPHRASING EXAMPLE</a:t>
            </a:r>
            <a:endParaRPr lang="en-US" dirty="0"/>
          </a:p>
        </p:txBody>
      </p:sp>
      <p:sp>
        <p:nvSpPr>
          <p:cNvPr id="3" name="Content Placeholder 2"/>
          <p:cNvSpPr>
            <a:spLocks noGrp="1"/>
          </p:cNvSpPr>
          <p:nvPr>
            <p:ph idx="1"/>
          </p:nvPr>
        </p:nvSpPr>
        <p:spPr/>
        <p:txBody>
          <a:bodyPr/>
          <a:lstStyle/>
          <a:p>
            <a:r>
              <a:rPr lang="en-US" dirty="0"/>
              <a:t>Correct paraphrasing:</a:t>
            </a:r>
          </a:p>
          <a:p>
            <a:r>
              <a:rPr lang="en-US" dirty="0"/>
              <a:t>As discussed in the biography on PBS’s American Experience web page, </a:t>
            </a:r>
            <a:r>
              <a:rPr lang="en-US" dirty="0" smtClean="0"/>
              <a:t>sharpshooter Annie </a:t>
            </a:r>
            <a:r>
              <a:rPr lang="en-US" dirty="0"/>
              <a:t>Oakley lived through a period of many liberating changes for women, from </a:t>
            </a:r>
            <a:r>
              <a:rPr lang="en-US" dirty="0" smtClean="0"/>
              <a:t>the Victorian </a:t>
            </a:r>
            <a:r>
              <a:rPr lang="en-US" dirty="0"/>
              <a:t>era through the first quarter of the 20th century. Examples include voting </a:t>
            </a:r>
            <a:r>
              <a:rPr lang="en-US" dirty="0" smtClean="0"/>
              <a:t>rights for </a:t>
            </a:r>
            <a:r>
              <a:rPr lang="en-US" dirty="0"/>
              <a:t>women as well as the freedom to wear comfortable and practical clothing (</a:t>
            </a:r>
            <a:r>
              <a:rPr lang="en-US" dirty="0" smtClean="0"/>
              <a:t>Annie Oakley</a:t>
            </a:r>
            <a:r>
              <a:rPr lang="en-US" dirty="0"/>
              <a:t>).</a:t>
            </a:r>
          </a:p>
        </p:txBody>
      </p:sp>
    </p:spTree>
    <p:extLst>
      <p:ext uri="{BB962C8B-B14F-4D97-AF65-F5344CB8AC3E}">
        <p14:creationId xmlns:p14="http://schemas.microsoft.com/office/powerpoint/2010/main" val="3628272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8816</TotalTime>
  <Words>1603</Words>
  <Application>Microsoft Office PowerPoint</Application>
  <PresentationFormat>On-screen Show (4:3)</PresentationFormat>
  <Paragraphs>161</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Adjacency</vt:lpstr>
      <vt:lpstr>Speech Essentials</vt:lpstr>
      <vt:lpstr>Summary, Critique, Paraphrasing</vt:lpstr>
      <vt:lpstr>Summary</vt:lpstr>
      <vt:lpstr>SUMMARY EXAMPLE</vt:lpstr>
      <vt:lpstr>SUMMARY EXAMPLE</vt:lpstr>
      <vt:lpstr>Critique</vt:lpstr>
      <vt:lpstr>Paraphrasing</vt:lpstr>
      <vt:lpstr>PARAPHRASING EXAMPLE</vt:lpstr>
      <vt:lpstr>PARAPHRASING EXAMPLE</vt:lpstr>
      <vt:lpstr>RHETORIC 101</vt:lpstr>
      <vt:lpstr>The rhetoric of today</vt:lpstr>
      <vt:lpstr>Rhetoric = The manipulation of language for an intended effect</vt:lpstr>
      <vt:lpstr>Alliteration</vt:lpstr>
      <vt:lpstr>Assonance</vt:lpstr>
      <vt:lpstr>Onomatopoeia</vt:lpstr>
      <vt:lpstr>REPETITON/ANAPHORA</vt:lpstr>
      <vt:lpstr>Anaphora</vt:lpstr>
      <vt:lpstr>Epistrophe</vt:lpstr>
      <vt:lpstr>Metaphor</vt:lpstr>
      <vt:lpstr>Simile</vt:lpstr>
      <vt:lpstr>Personification</vt:lpstr>
      <vt:lpstr>Allusion</vt:lpstr>
      <vt:lpstr>Oxymoron</vt:lpstr>
      <vt:lpstr>Litotes</vt:lpstr>
      <vt:lpstr>Rhetorical Question</vt:lpstr>
      <vt:lpstr>Rhetorical question</vt:lpstr>
      <vt:lpstr>Hyperbole</vt:lpstr>
      <vt:lpstr>Metonymy and Synedoche</vt:lpstr>
      <vt:lpstr>Understatement</vt:lpstr>
      <vt:lpstr>Parrallelism</vt:lpstr>
      <vt:lpstr>ETHOS, PATHOS, LOGOS</vt:lpstr>
      <vt:lpstr>Pathos</vt:lpstr>
      <vt:lpstr>Ethos</vt:lpstr>
      <vt:lpstr>Logos</vt:lpstr>
      <vt:lpstr>ACTIVE vs. PASSIVE VOICE</vt:lpstr>
      <vt:lpstr>ANTIMETABOLE/CHIASMUS</vt:lpstr>
      <vt:lpstr>ANALOGY</vt:lpstr>
      <vt:lpstr>Citations</vt:lpstr>
    </vt:vector>
  </TitlesOfParts>
  <Company>Metropolitan Nashville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Essentials</dc:title>
  <dc:creator>Ayres-Miranda, Misty (MNPS)</dc:creator>
  <cp:lastModifiedBy>Ayres-Miranda, Misty</cp:lastModifiedBy>
  <cp:revision>12</cp:revision>
  <dcterms:created xsi:type="dcterms:W3CDTF">2012-12-17T18:53:06Z</dcterms:created>
  <dcterms:modified xsi:type="dcterms:W3CDTF">2016-01-06T14:07:41Z</dcterms:modified>
</cp:coreProperties>
</file>